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9" r:id="rId3"/>
    <p:sldId id="260" r:id="rId4"/>
    <p:sldId id="261" r:id="rId5"/>
    <p:sldId id="266" r:id="rId6"/>
    <p:sldId id="267" r:id="rId7"/>
    <p:sldId id="275" r:id="rId8"/>
    <p:sldId id="283" r:id="rId9"/>
    <p:sldId id="317" r:id="rId10"/>
    <p:sldId id="314" r:id="rId11"/>
    <p:sldId id="318" r:id="rId12"/>
    <p:sldId id="272" r:id="rId13"/>
    <p:sldId id="302" r:id="rId14"/>
    <p:sldId id="310" r:id="rId15"/>
    <p:sldId id="311" r:id="rId16"/>
    <p:sldId id="305" r:id="rId17"/>
    <p:sldId id="300" r:id="rId18"/>
    <p:sldId id="303" r:id="rId19"/>
    <p:sldId id="304" r:id="rId20"/>
    <p:sldId id="307" r:id="rId21"/>
    <p:sldId id="308" r:id="rId22"/>
    <p:sldId id="309" r:id="rId23"/>
    <p:sldId id="313" r:id="rId24"/>
    <p:sldId id="319" r:id="rId25"/>
    <p:sldId id="284" r:id="rId26"/>
    <p:sldId id="285" r:id="rId27"/>
    <p:sldId id="273" r:id="rId28"/>
    <p:sldId id="279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19C7A"/>
    <a:srgbClr val="272727"/>
    <a:srgbClr val="3D28A0"/>
    <a:srgbClr val="FF9409"/>
    <a:srgbClr val="C7020C"/>
    <a:srgbClr val="C91324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06464-88CB-4530-922F-6E87E37D3D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D44D5-FF64-4F7C-BB0F-A05916D39B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" r="1524"/>
          <a:stretch>
            <a:fillRect/>
          </a:stretch>
        </p:blipFill>
        <p:spPr>
          <a:xfrm>
            <a:off x="0" y="0"/>
            <a:ext cx="12402564" cy="6965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.xml"/><Relationship Id="rId4" Type="http://schemas.openxmlformats.org/officeDocument/2006/relationships/image" Target="../media/image16.jpeg"/><Relationship Id="rId3" Type="http://schemas.openxmlformats.org/officeDocument/2006/relationships/tags" Target="../tags/tag2.xml"/><Relationship Id="rId2" Type="http://schemas.openxmlformats.org/officeDocument/2006/relationships/image" Target="../media/image15.jpe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6" Type="http://schemas.openxmlformats.org/officeDocument/2006/relationships/image" Target="../media/image19.jpeg"/><Relationship Id="rId5" Type="http://schemas.openxmlformats.org/officeDocument/2006/relationships/tags" Target="../tags/tag6.xml"/><Relationship Id="rId4" Type="http://schemas.openxmlformats.org/officeDocument/2006/relationships/image" Target="../media/image18.jpeg"/><Relationship Id="rId3" Type="http://schemas.openxmlformats.org/officeDocument/2006/relationships/tags" Target="../tags/tag5.xml"/><Relationship Id="rId2" Type="http://schemas.openxmlformats.org/officeDocument/2006/relationships/image" Target="../media/image17.jpe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image" Target="../media/image21.jpeg"/><Relationship Id="rId3" Type="http://schemas.openxmlformats.org/officeDocument/2006/relationships/tags" Target="../tags/tag9.xml"/><Relationship Id="rId2" Type="http://schemas.openxmlformats.org/officeDocument/2006/relationships/image" Target="../media/image20.jpe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6.xml"/><Relationship Id="rId7" Type="http://schemas.openxmlformats.org/officeDocument/2006/relationships/image" Target="../media/image23.jpe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22.jpe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2.xml"/><Relationship Id="rId7" Type="http://schemas.openxmlformats.org/officeDocument/2006/relationships/image" Target="../media/image25.jpe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4.jpe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28.xml"/><Relationship Id="rId7" Type="http://schemas.openxmlformats.org/officeDocument/2006/relationships/image" Target="../media/image27.jpeg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6.jpe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31.png"/><Relationship Id="rId7" Type="http://schemas.openxmlformats.org/officeDocument/2006/relationships/tags" Target="../tags/tag32.xml"/><Relationship Id="rId6" Type="http://schemas.openxmlformats.org/officeDocument/2006/relationships/image" Target="../media/image30.png"/><Relationship Id="rId5" Type="http://schemas.openxmlformats.org/officeDocument/2006/relationships/tags" Target="../tags/tag31.xml"/><Relationship Id="rId4" Type="http://schemas.openxmlformats.org/officeDocument/2006/relationships/image" Target="../media/image29.png"/><Relationship Id="rId3" Type="http://schemas.openxmlformats.org/officeDocument/2006/relationships/tags" Target="../tags/tag30.xml"/><Relationship Id="rId2" Type="http://schemas.openxmlformats.org/officeDocument/2006/relationships/image" Target="../media/image28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35.png"/><Relationship Id="rId7" Type="http://schemas.openxmlformats.org/officeDocument/2006/relationships/tags" Target="../tags/tag37.xml"/><Relationship Id="rId6" Type="http://schemas.openxmlformats.org/officeDocument/2006/relationships/image" Target="../media/image34.png"/><Relationship Id="rId5" Type="http://schemas.openxmlformats.org/officeDocument/2006/relationships/tags" Target="../tags/tag36.xml"/><Relationship Id="rId4" Type="http://schemas.openxmlformats.org/officeDocument/2006/relationships/image" Target="../media/image33.png"/><Relationship Id="rId3" Type="http://schemas.openxmlformats.org/officeDocument/2006/relationships/tags" Target="../tags/tag35.xml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3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5"/>
          <p:cNvSpPr txBox="1"/>
          <p:nvPr/>
        </p:nvSpPr>
        <p:spPr>
          <a:xfrm>
            <a:off x="6103717" y="4612021"/>
            <a:ext cx="410860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小组成员：樊邢悦、苏丁怡、周晴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103620" y="2124075"/>
            <a:ext cx="6139815" cy="1422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8800" b="1" dirty="0">
                <a:solidFill>
                  <a:srgbClr val="C19C7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8800" b="1" dirty="0">
                <a:solidFill>
                  <a:srgbClr val="C19C7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篡改检测</a:t>
            </a:r>
            <a:endParaRPr lang="zh-CN" altLang="en-US" sz="8800" b="1" dirty="0">
              <a:solidFill>
                <a:srgbClr val="C19C7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03620" y="5313045"/>
            <a:ext cx="3816985" cy="211455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l"/>
            <a:r>
              <a:rPr 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汇报日期：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îṩlîďe"/>
          <p:cNvSpPr/>
          <p:nvPr/>
        </p:nvSpPr>
        <p:spPr bwMode="auto">
          <a:xfrm>
            <a:off x="1883362" y="5279397"/>
            <a:ext cx="2158834" cy="157860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3" name="işḷíḓé"/>
          <p:cNvSpPr/>
          <p:nvPr/>
        </p:nvSpPr>
        <p:spPr bwMode="auto">
          <a:xfrm>
            <a:off x="3165278" y="5495940"/>
            <a:ext cx="2158834" cy="136205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4" name="ïśľiḍe"/>
          <p:cNvSpPr/>
          <p:nvPr/>
        </p:nvSpPr>
        <p:spPr bwMode="auto">
          <a:xfrm>
            <a:off x="4447193" y="4743197"/>
            <a:ext cx="2158834" cy="2114803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5" name="iŝļïḑè"/>
          <p:cNvSpPr/>
          <p:nvPr/>
        </p:nvSpPr>
        <p:spPr bwMode="auto">
          <a:xfrm>
            <a:off x="5729108" y="5929025"/>
            <a:ext cx="2158834" cy="9289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6" name="ïṥḻïďé"/>
          <p:cNvSpPr/>
          <p:nvPr/>
        </p:nvSpPr>
        <p:spPr bwMode="auto">
          <a:xfrm>
            <a:off x="7011023" y="5062854"/>
            <a:ext cx="2158834" cy="179514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7" name="ïšľïḓé"/>
          <p:cNvSpPr/>
          <p:nvPr/>
        </p:nvSpPr>
        <p:spPr bwMode="auto">
          <a:xfrm>
            <a:off x="8292939" y="5650613"/>
            <a:ext cx="2158834" cy="1207386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4655" y="142875"/>
            <a:ext cx="531368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Faster-RCNN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v2-8c2679b083a15ff931243d1d653f4ea1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273175"/>
            <a:ext cx="10949305" cy="5584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735" y="705025"/>
            <a:ext cx="4743170" cy="266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sym typeface="+mn-ea"/>
              </a:rPr>
              <a:t>Status of completed work</a:t>
            </a:r>
            <a:endParaRPr lang="en-US" altLang="zh-CN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130925" y="1595120"/>
            <a:ext cx="5955030" cy="400113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74205" y="1887855"/>
            <a:ext cx="2501900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基于目标检测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67195" y="2691765"/>
            <a:ext cx="4965065" cy="2168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我们的基于目标检测的模型上，进行的更改训练自己的模型，相比于之前的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vgg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网络，我们更换了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reset50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reset152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网络，提高了迭代效率，生成了两万数据集下的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30000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轮迭代，使正确率更高，达到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98%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655" y="142875"/>
            <a:ext cx="596455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替换网络，生成大规模模型</a:t>
            </a:r>
            <a:endParaRPr lang="zh-CN" altLang="en-US" sz="32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195705"/>
            <a:ext cx="3333750" cy="4400550"/>
          </a:xfrm>
          <a:prstGeom prst="rect">
            <a:avLst/>
          </a:prstGeom>
        </p:spPr>
      </p:pic>
      <p:pic>
        <p:nvPicPr>
          <p:cNvPr id="22" name="图片 21" descr="C:\Users\ASUS\Desktop\J3(SROQ5~)HE1YZ1}9PC890.pngJ3(SROQ5~)HE1YZ1}9PC890"/>
          <p:cNvPicPr preferRelativeResize="0"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9278" y="1431925"/>
            <a:ext cx="3417570" cy="3994150"/>
          </a:xfrm>
          <a:prstGeom prst="rect">
            <a:avLst/>
          </a:prstGeom>
          <a:blipFill rotWithShape="1">
            <a:blip r:embed="rId3"/>
            <a:stretch>
              <a:fillRect l="-15000" r="-15000"/>
            </a:stretch>
          </a:blipFill>
        </p:spPr>
      </p:pic>
      <p:pic>
        <p:nvPicPr>
          <p:cNvPr id="16" name="图片 15" descr="O]KRC1FB4NV$(7YMH[IHUPV"/>
          <p:cNvPicPr>
            <a:picLocks noChangeAspect="1"/>
          </p:cNvPicPr>
          <p:nvPr/>
        </p:nvPicPr>
        <p:blipFill>
          <a:blip r:embed="rId4"/>
          <a:srcRect l="22372" t="27232" r="43013" b="7243"/>
          <a:stretch>
            <a:fillRect/>
          </a:stretch>
        </p:blipFill>
        <p:spPr>
          <a:xfrm>
            <a:off x="3257550" y="2256790"/>
            <a:ext cx="3122295" cy="3900805"/>
          </a:xfrm>
          <a:prstGeom prst="rect">
            <a:avLst/>
          </a:prstGeom>
        </p:spPr>
      </p:pic>
      <p:pic>
        <p:nvPicPr>
          <p:cNvPr id="17" name="图片 16" descr="W{TF6J$I1R8E%LLX8NCC[@B"/>
          <p:cNvPicPr>
            <a:picLocks noChangeAspect="1"/>
          </p:cNvPicPr>
          <p:nvPr/>
        </p:nvPicPr>
        <p:blipFill>
          <a:blip r:embed="rId5"/>
          <a:srcRect r="21484"/>
          <a:stretch>
            <a:fillRect/>
          </a:stretch>
        </p:blipFill>
        <p:spPr>
          <a:xfrm>
            <a:off x="12700" y="2584450"/>
            <a:ext cx="3291840" cy="227584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14735" y="705025"/>
            <a:ext cx="4743170" cy="266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rPr>
              <a:t>Status of completed work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"/>
          <p:cNvGrpSpPr/>
          <p:nvPr/>
        </p:nvGrpSpPr>
        <p:grpSpPr>
          <a:xfrm>
            <a:off x="4441592" y="2608971"/>
            <a:ext cx="667657" cy="667657"/>
            <a:chOff x="6952343" y="-1290029"/>
            <a:chExt cx="1219200" cy="1219200"/>
          </a:xfrm>
        </p:grpSpPr>
        <p:sp>
          <p:nvSpPr>
            <p:cNvPr id="3" name="椭圆 2"/>
            <p:cNvSpPr/>
            <p:nvPr/>
          </p:nvSpPr>
          <p:spPr>
            <a:xfrm>
              <a:off x="6952343" y="-1290029"/>
              <a:ext cx="1219200" cy="12192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椭圆 7"/>
            <p:cNvSpPr/>
            <p:nvPr/>
          </p:nvSpPr>
          <p:spPr>
            <a:xfrm>
              <a:off x="7308851" y="-957943"/>
              <a:ext cx="506183" cy="55502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5" name="组合 26"/>
          <p:cNvGrpSpPr/>
          <p:nvPr/>
        </p:nvGrpSpPr>
        <p:grpSpPr>
          <a:xfrm>
            <a:off x="5334000" y="2556510"/>
            <a:ext cx="5824220" cy="2455722"/>
            <a:chOff x="8386921" y="2192795"/>
            <a:chExt cx="2683809" cy="607760"/>
          </a:xfrm>
        </p:grpSpPr>
        <p:sp>
          <p:nvSpPr>
            <p:cNvPr id="16" name="矩形 15"/>
            <p:cNvSpPr/>
            <p:nvPr/>
          </p:nvSpPr>
          <p:spPr>
            <a:xfrm>
              <a:off x="8386922" y="2192795"/>
              <a:ext cx="2501951" cy="1687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/>
                <a:t>图片篡改检测功能</a:t>
              </a:r>
              <a:endParaRPr lang="zh-CN" altLang="en-US" sz="32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386921" y="2361623"/>
              <a:ext cx="2683809" cy="4389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400" dirty="0">
                  <a:latin typeface="Century Gothic" panose="020B0502020202020204" pitchFamily="34" charset="0"/>
                  <a:ea typeface="+mj-ea"/>
                </a:rPr>
                <a:t>	 </a:t>
              </a:r>
              <a:r>
                <a:rPr lang="zh-CN" altLang="en-US" sz="2400" dirty="0">
                  <a:latin typeface="Century Gothic" panose="020B0502020202020204" pitchFamily="34" charset="0"/>
                  <a:ea typeface="+mj-ea"/>
                </a:rPr>
                <a:t>登录我们的网页，在图片篡改检测网页上上传自己的图片，点击检测按钮，可以实现查看被篡改区域，针对于一些肉眼无法识别的图片也有较好的正确率</a:t>
              </a:r>
              <a:endParaRPr lang="zh-CN" altLang="en-US" sz="2400" dirty="0"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0"/>
            <a:ext cx="409651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8763" b="8365"/>
          <a:stretch>
            <a:fillRect/>
          </a:stretch>
        </p:blipFill>
        <p:spPr bwMode="auto">
          <a:xfrm>
            <a:off x="4251960" y="143510"/>
            <a:ext cx="3688080" cy="660908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2870" b="11457"/>
          <a:stretch>
            <a:fillRect/>
          </a:stretch>
        </p:blipFill>
        <p:spPr bwMode="auto">
          <a:xfrm>
            <a:off x="4251960" y="143510"/>
            <a:ext cx="4044315" cy="661924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4295" y="314960"/>
            <a:ext cx="3622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干净的背景检测篡改区域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8436" b="18436"/>
          <a:stretch>
            <a:fillRect/>
          </a:stretch>
        </p:blipFill>
        <p:spPr bwMode="auto">
          <a:xfrm>
            <a:off x="3874259" y="690036"/>
            <a:ext cx="4135914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8440" b="18440"/>
          <a:stretch>
            <a:fillRect/>
          </a:stretch>
        </p:blipFill>
        <p:spPr bwMode="auto">
          <a:xfrm>
            <a:off x="3687018" y="690054"/>
            <a:ext cx="4137366" cy="551605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8433" b="18433"/>
          <a:stretch>
            <a:fillRect/>
          </a:stretch>
        </p:blipFill>
        <p:spPr bwMode="auto">
          <a:xfrm>
            <a:off x="3965868" y="691294"/>
            <a:ext cx="4135522" cy="551484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14630" y="561340"/>
            <a:ext cx="3750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干净的背景检测篡改区域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2502" r="12502"/>
          <a:stretch>
            <a:fillRect/>
          </a:stretch>
        </p:blipFill>
        <p:spPr bwMode="auto">
          <a:xfrm>
            <a:off x="3874260" y="690036"/>
            <a:ext cx="4135915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2497" r="12497"/>
          <a:stretch>
            <a:fillRect/>
          </a:stretch>
        </p:blipFill>
        <p:spPr bwMode="auto">
          <a:xfrm>
            <a:off x="3687018" y="690054"/>
            <a:ext cx="4137366" cy="551605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61290" y="496570"/>
            <a:ext cx="3804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复杂的背景检测篡改区域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0057781" y="254000"/>
            <a:ext cx="542969" cy="6349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1" name="PA-图片 14" descr="几何拼接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1591250" y="254052"/>
            <a:ext cx="8466598" cy="6349947"/>
          </a:xfrm>
          <a:prstGeom prst="rect">
            <a:avLst/>
          </a:prstGeom>
        </p:spPr>
      </p:pic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 rot="16200000">
            <a:off x="10256245" y="3525294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 rot="16200000">
            <a:off x="10256245" y="3148680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5" name="PA-图片 21" descr="字体感觉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2500" b="12500"/>
          <a:stretch>
            <a:fillRect/>
          </a:stretch>
        </p:blipFill>
        <p:spPr>
          <a:xfrm>
            <a:off x="1591250" y="254052"/>
            <a:ext cx="8466597" cy="63499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3375" y="367030"/>
            <a:ext cx="2231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图像来自网络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0057781" y="254000"/>
            <a:ext cx="542969" cy="6349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PA-图片 14" descr="几何拼接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333" r="3333"/>
          <a:stretch>
            <a:fillRect/>
          </a:stretch>
        </p:blipFill>
        <p:spPr>
          <a:xfrm>
            <a:off x="1591250" y="254052"/>
            <a:ext cx="8466598" cy="6349947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 rot="16200000">
            <a:off x="10256245" y="3525294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 rot="16200000">
            <a:off x="10256245" y="3148680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PA-图片 21" descr="字体感觉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333" r="3333"/>
          <a:stretch>
            <a:fillRect/>
          </a:stretch>
        </p:blipFill>
        <p:spPr>
          <a:xfrm>
            <a:off x="1591250" y="254052"/>
            <a:ext cx="8466597" cy="6349947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0057781" y="254000"/>
            <a:ext cx="542969" cy="6349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PA-图片 14" descr="几何拼接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1591250" y="254052"/>
            <a:ext cx="8466598" cy="6349947"/>
          </a:xfrm>
          <a:prstGeom prst="rect">
            <a:avLst/>
          </a:prstGeom>
        </p:spPr>
      </p:pic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 rot="16200000">
            <a:off x="10256245" y="3525294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 rot="16200000">
            <a:off x="10256245" y="3148679"/>
            <a:ext cx="145975" cy="14597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PA-图片 21" descr="字体感觉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2500" b="12500"/>
          <a:stretch>
            <a:fillRect/>
          </a:stretch>
        </p:blipFill>
        <p:spPr>
          <a:xfrm>
            <a:off x="1591250" y="254052"/>
            <a:ext cx="8466597" cy="6349947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6A6A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999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"/>
          <p:cNvGrpSpPr/>
          <p:nvPr/>
        </p:nvGrpSpPr>
        <p:grpSpPr>
          <a:xfrm>
            <a:off x="4441592" y="2608971"/>
            <a:ext cx="667657" cy="667657"/>
            <a:chOff x="6952343" y="-1290029"/>
            <a:chExt cx="1219200" cy="1219200"/>
          </a:xfrm>
        </p:grpSpPr>
        <p:sp>
          <p:nvSpPr>
            <p:cNvPr id="3" name="椭圆 2"/>
            <p:cNvSpPr/>
            <p:nvPr/>
          </p:nvSpPr>
          <p:spPr>
            <a:xfrm>
              <a:off x="6952343" y="-1290029"/>
              <a:ext cx="1219200" cy="12192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椭圆 7"/>
            <p:cNvSpPr/>
            <p:nvPr/>
          </p:nvSpPr>
          <p:spPr>
            <a:xfrm>
              <a:off x="7308851" y="-957943"/>
              <a:ext cx="506183" cy="55502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5" name="组合 26"/>
          <p:cNvGrpSpPr/>
          <p:nvPr/>
        </p:nvGrpSpPr>
        <p:grpSpPr>
          <a:xfrm>
            <a:off x="5334000" y="2556510"/>
            <a:ext cx="5824220" cy="2455722"/>
            <a:chOff x="8386921" y="2192795"/>
            <a:chExt cx="2683809" cy="607760"/>
          </a:xfrm>
        </p:grpSpPr>
        <p:sp>
          <p:nvSpPr>
            <p:cNvPr id="16" name="矩形 15"/>
            <p:cNvSpPr/>
            <p:nvPr/>
          </p:nvSpPr>
          <p:spPr>
            <a:xfrm>
              <a:off x="8386922" y="2192795"/>
              <a:ext cx="2501951" cy="1687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/>
                <a:t>图片去除水印功能</a:t>
              </a:r>
              <a:endParaRPr lang="zh-CN" altLang="en-US" sz="32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386921" y="2361623"/>
              <a:ext cx="2683809" cy="4389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400" dirty="0">
                  <a:latin typeface="Century Gothic" panose="020B0502020202020204" pitchFamily="34" charset="0"/>
                  <a:ea typeface="+mj-ea"/>
                </a:rPr>
                <a:t>	 </a:t>
              </a:r>
              <a:r>
                <a:rPr lang="zh-CN" altLang="en-US" sz="2400" dirty="0">
                  <a:latin typeface="Century Gothic" panose="020B0502020202020204" pitchFamily="34" charset="0"/>
                  <a:ea typeface="+mj-ea"/>
                </a:rPr>
                <a:t>登录我们的网页，用户上传图片，既可以针对图片自定义（画框）去除指定水印区域，进行水印去除，也可以基于我们的篡改识别，由我们的系统智能去除水印。</a:t>
              </a:r>
              <a:endParaRPr lang="zh-CN" altLang="en-US" sz="2400" dirty="0"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0"/>
            <a:ext cx="409651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23"/>
          <p:cNvSpPr txBox="1"/>
          <p:nvPr/>
        </p:nvSpPr>
        <p:spPr>
          <a:xfrm>
            <a:off x="759696" y="460188"/>
            <a:ext cx="2732804" cy="15081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6000" b="1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目录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en-US" altLang="zh-CN" sz="32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32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901700" y="1968293"/>
            <a:ext cx="2743200" cy="0"/>
          </a:xfrm>
          <a:prstGeom prst="line">
            <a:avLst/>
          </a:prstGeom>
          <a:ln w="28575">
            <a:solidFill>
              <a:srgbClr val="C19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23"/>
          <p:cNvSpPr txBox="1"/>
          <p:nvPr/>
        </p:nvSpPr>
        <p:spPr>
          <a:xfrm>
            <a:off x="901700" y="2708504"/>
            <a:ext cx="4320304" cy="11988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01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、各成员工作概述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  <a:p>
            <a:pPr fontAlgn="auto"/>
            <a:r>
              <a:rPr lang="en-US" altLang="zh-CN" sz="12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Please click here to modify the text for example The text here you may post texts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63" name="文本框 23"/>
          <p:cNvSpPr txBox="1"/>
          <p:nvPr/>
        </p:nvSpPr>
        <p:spPr>
          <a:xfrm>
            <a:off x="869273" y="4649045"/>
            <a:ext cx="4320304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02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、已完成工作情况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  <a:p>
            <a:pPr fontAlgn="auto"/>
            <a:r>
              <a:rPr lang="en-US" altLang="zh-CN" sz="12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Please click here to modify the text for example The text here you may post texts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64" name="文本框 23"/>
          <p:cNvSpPr txBox="1"/>
          <p:nvPr/>
        </p:nvSpPr>
        <p:spPr>
          <a:xfrm>
            <a:off x="6299200" y="2708504"/>
            <a:ext cx="4320304" cy="11988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03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、已实现成果展示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  <a:p>
            <a:pPr fontAlgn="auto"/>
            <a:r>
              <a:rPr lang="en-US" altLang="zh-CN" sz="12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Please click here to modify the text for example The text here you may post texts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65" name="文本框 23"/>
          <p:cNvSpPr txBox="1"/>
          <p:nvPr/>
        </p:nvSpPr>
        <p:spPr>
          <a:xfrm>
            <a:off x="6266773" y="4649045"/>
            <a:ext cx="4320304" cy="11988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04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  <a:sym typeface="+mn-ea"/>
              </a:rPr>
              <a:t>分析不足与改善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  <a:p>
            <a:pPr fontAlgn="auto"/>
            <a:r>
              <a:rPr lang="en-US" altLang="zh-CN" sz="1200" dirty="0">
                <a:solidFill>
                  <a:schemeClr val="bg1"/>
                </a:solidFill>
                <a:latin typeface="Lora" panose="02000503000000020004" charset="0"/>
                <a:ea typeface="华文细黑" panose="02010600040101010101" charset="-122"/>
                <a:sym typeface="+mn-ea"/>
              </a:rPr>
              <a:t>Please click here to modify the text for example The text here you may post texts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84" b="184"/>
          <a:stretch>
            <a:fillRect/>
          </a:stretch>
        </p:blipFill>
        <p:spPr bwMode="auto">
          <a:xfrm>
            <a:off x="4061502" y="690036"/>
            <a:ext cx="4135915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90" b="190"/>
          <a:stretch>
            <a:fillRect/>
          </a:stretch>
        </p:blipFill>
        <p:spPr bwMode="auto">
          <a:xfrm>
            <a:off x="3874260" y="690036"/>
            <a:ext cx="4136423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78" b="178"/>
          <a:stretch>
            <a:fillRect/>
          </a:stretch>
        </p:blipFill>
        <p:spPr bwMode="auto">
          <a:xfrm>
            <a:off x="3687018" y="690054"/>
            <a:ext cx="4136424" cy="551605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84" b="184"/>
          <a:stretch>
            <a:fillRect/>
          </a:stretch>
        </p:blipFill>
        <p:spPr bwMode="auto">
          <a:xfrm>
            <a:off x="3499778" y="690024"/>
            <a:ext cx="4135955" cy="551484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2715" b="2715"/>
          <a:stretch>
            <a:fillRect/>
          </a:stretch>
        </p:blipFill>
        <p:spPr bwMode="auto">
          <a:xfrm>
            <a:off x="4061502" y="690036"/>
            <a:ext cx="4135915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720" b="2720"/>
          <a:stretch>
            <a:fillRect/>
          </a:stretch>
        </p:blipFill>
        <p:spPr bwMode="auto">
          <a:xfrm>
            <a:off x="3874260" y="690036"/>
            <a:ext cx="4136423" cy="5514793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2710" b="2710"/>
          <a:stretch>
            <a:fillRect/>
          </a:stretch>
        </p:blipFill>
        <p:spPr bwMode="auto">
          <a:xfrm>
            <a:off x="3687018" y="690054"/>
            <a:ext cx="4136424" cy="5516050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2715" b="2715"/>
          <a:stretch>
            <a:fillRect/>
          </a:stretch>
        </p:blipFill>
        <p:spPr bwMode="auto">
          <a:xfrm>
            <a:off x="3499778" y="690024"/>
            <a:ext cx="4135955" cy="551484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"/>
          <p:cNvGrpSpPr/>
          <p:nvPr/>
        </p:nvGrpSpPr>
        <p:grpSpPr>
          <a:xfrm>
            <a:off x="4441592" y="2608971"/>
            <a:ext cx="667657" cy="667657"/>
            <a:chOff x="6952343" y="-1290029"/>
            <a:chExt cx="1219200" cy="1219200"/>
          </a:xfrm>
        </p:grpSpPr>
        <p:sp>
          <p:nvSpPr>
            <p:cNvPr id="3" name="椭圆 2"/>
            <p:cNvSpPr/>
            <p:nvPr/>
          </p:nvSpPr>
          <p:spPr>
            <a:xfrm>
              <a:off x="6952343" y="-1290029"/>
              <a:ext cx="1219200" cy="12192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椭圆 7"/>
            <p:cNvSpPr/>
            <p:nvPr/>
          </p:nvSpPr>
          <p:spPr>
            <a:xfrm>
              <a:off x="7308851" y="-957943"/>
              <a:ext cx="506183" cy="55502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5" name="组合 26"/>
          <p:cNvGrpSpPr/>
          <p:nvPr/>
        </p:nvGrpSpPr>
        <p:grpSpPr>
          <a:xfrm>
            <a:off x="5334000" y="2556510"/>
            <a:ext cx="5824220" cy="2455722"/>
            <a:chOff x="8386921" y="2192795"/>
            <a:chExt cx="2683809" cy="607760"/>
          </a:xfrm>
        </p:grpSpPr>
        <p:sp>
          <p:nvSpPr>
            <p:cNvPr id="16" name="矩形 15"/>
            <p:cNvSpPr/>
            <p:nvPr/>
          </p:nvSpPr>
          <p:spPr>
            <a:xfrm>
              <a:off x="8386922" y="2192795"/>
              <a:ext cx="2501951" cy="1687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/>
                <a:t>视频抓取图片篡改识别功能</a:t>
              </a:r>
              <a:endParaRPr lang="zh-CN" altLang="en-US" sz="32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386921" y="2361623"/>
              <a:ext cx="2683809" cy="4389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400" dirty="0">
                  <a:latin typeface="Century Gothic" panose="020B0502020202020204" pitchFamily="34" charset="0"/>
                  <a:ea typeface="+mj-ea"/>
                </a:rPr>
                <a:t>	 </a:t>
              </a:r>
              <a:r>
                <a:rPr lang="zh-CN" altLang="en-US" sz="2400" dirty="0">
                  <a:latin typeface="Century Gothic" panose="020B0502020202020204" pitchFamily="34" charset="0"/>
                  <a:ea typeface="+mj-ea"/>
                </a:rPr>
                <a:t>登录我们的网页，用户上传视频，我们系统对用户上传的图片每秒进行抓取，保存到相应路径，在对每一个生成的图片进行篡改识别。</a:t>
              </a:r>
              <a:endParaRPr lang="zh-CN" altLang="en-US" sz="2400" dirty="0"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0"/>
            <a:ext cx="409651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2"/>
          <p:cNvPicPr>
            <a:picLocks noChangeAspect="1"/>
          </p:cNvPicPr>
          <p:nvPr/>
        </p:nvPicPr>
        <p:blipFill>
          <a:blip r:embed="rId1"/>
          <a:srcRect l="13201" t="12063" r="10272" b="12035"/>
          <a:stretch>
            <a:fillRect/>
          </a:stretch>
        </p:blipFill>
        <p:spPr>
          <a:xfrm>
            <a:off x="4398010" y="3021965"/>
            <a:ext cx="3552190" cy="3522980"/>
          </a:xfrm>
          <a:prstGeom prst="rect">
            <a:avLst/>
          </a:prstGeom>
        </p:spPr>
      </p:pic>
      <p:pic>
        <p:nvPicPr>
          <p:cNvPr id="5" name="图片 4" descr="img_1"/>
          <p:cNvPicPr>
            <a:picLocks noChangeAspect="1"/>
          </p:cNvPicPr>
          <p:nvPr/>
        </p:nvPicPr>
        <p:blipFill>
          <a:blip r:embed="rId2"/>
          <a:srcRect l="13322" t="12033" r="10572" b="12578"/>
          <a:stretch>
            <a:fillRect/>
          </a:stretch>
        </p:blipFill>
        <p:spPr>
          <a:xfrm>
            <a:off x="487680" y="3025775"/>
            <a:ext cx="3552190" cy="3519170"/>
          </a:xfrm>
          <a:prstGeom prst="rect">
            <a:avLst/>
          </a:prstGeom>
        </p:spPr>
      </p:pic>
      <p:pic>
        <p:nvPicPr>
          <p:cNvPr id="7" name="图片 6" descr="img_3"/>
          <p:cNvPicPr>
            <a:picLocks noChangeAspect="1"/>
          </p:cNvPicPr>
          <p:nvPr/>
        </p:nvPicPr>
        <p:blipFill>
          <a:blip r:embed="rId3"/>
          <a:srcRect l="13085" t="12212" r="11544" b="12006"/>
          <a:stretch>
            <a:fillRect/>
          </a:stretch>
        </p:blipFill>
        <p:spPr>
          <a:xfrm>
            <a:off x="8294370" y="3025775"/>
            <a:ext cx="3382645" cy="3499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45" y="219710"/>
            <a:ext cx="2771775" cy="2651125"/>
          </a:xfrm>
          <a:prstGeom prst="rect">
            <a:avLst/>
          </a:prstGeom>
        </p:spPr>
      </p:pic>
      <p:pic>
        <p:nvPicPr>
          <p:cNvPr id="30" name="图片 29" descr="0V%1T%G63P0`552GT{H4IE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205" y="452755"/>
            <a:ext cx="5095875" cy="192405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3603625" y="1376045"/>
            <a:ext cx="1655445" cy="39687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4039870" y="2428240"/>
            <a:ext cx="2064385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6656070" y="2462530"/>
            <a:ext cx="741045" cy="483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9035415" y="2411095"/>
            <a:ext cx="845185" cy="534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385820" y="1007745"/>
            <a:ext cx="2445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每</a:t>
            </a:r>
            <a:r>
              <a:rPr lang="en-US" altLang="zh-CN"/>
              <a:t>1</a:t>
            </a:r>
            <a:r>
              <a:rPr lang="en-US" altLang="zh-CN"/>
              <a:t>s</a:t>
            </a:r>
            <a:r>
              <a:rPr lang="zh-CN" altLang="en-US"/>
              <a:t>进行抓取一张图片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476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03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  <a:sym typeface="+mn-ea"/>
              </a:rPr>
              <a:t>已实现成果展示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654956" y="3403916"/>
            <a:ext cx="8489043" cy="7372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chemeClr val="bg2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Display of achieved results</a:t>
            </a:r>
            <a:endParaRPr sz="2800" b="1" dirty="0">
              <a:solidFill>
                <a:schemeClr val="bg2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476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04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</a:t>
            </a: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  <a:sym typeface="+mn-ea"/>
              </a:rPr>
              <a:t>分析不足与改善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654956" y="3403916"/>
            <a:ext cx="8489043" cy="7372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chemeClr val="bg2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Analysis and improvement</a:t>
            </a:r>
            <a:endParaRPr sz="2800" b="1" dirty="0">
              <a:solidFill>
                <a:schemeClr val="bg2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"/>
          <p:cNvSpPr/>
          <p:nvPr/>
        </p:nvSpPr>
        <p:spPr>
          <a:xfrm flipH="1">
            <a:off x="5312228" y="0"/>
            <a:ext cx="6879771" cy="686939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4"/>
          <p:cNvGrpSpPr/>
          <p:nvPr/>
        </p:nvGrpSpPr>
        <p:grpSpPr>
          <a:xfrm>
            <a:off x="1102390" y="2353291"/>
            <a:ext cx="580572" cy="580572"/>
            <a:chOff x="9559244" y="124959"/>
            <a:chExt cx="1143454" cy="1143454"/>
          </a:xfrm>
        </p:grpSpPr>
        <p:sp>
          <p:nvSpPr>
            <p:cNvPr id="5" name="椭圆 4"/>
            <p:cNvSpPr/>
            <p:nvPr/>
          </p:nvSpPr>
          <p:spPr>
            <a:xfrm>
              <a:off x="9559244" y="124959"/>
              <a:ext cx="1143454" cy="1143454"/>
            </a:xfrm>
            <a:prstGeom prst="ellipse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椭圆 10"/>
            <p:cNvSpPr/>
            <p:nvPr/>
          </p:nvSpPr>
          <p:spPr>
            <a:xfrm>
              <a:off x="9830866" y="360023"/>
              <a:ext cx="600209" cy="673327"/>
            </a:xfrm>
            <a:custGeom>
              <a:avLst/>
              <a:gdLst>
                <a:gd name="connsiteX0" fmla="*/ 16193 w 538132"/>
                <a:gd name="connsiteY0" fmla="*/ 302232 h 603687"/>
                <a:gd name="connsiteX1" fmla="*/ 132346 w 538132"/>
                <a:gd name="connsiteY1" fmla="*/ 302232 h 603687"/>
                <a:gd name="connsiteX2" fmla="*/ 148540 w 538132"/>
                <a:gd name="connsiteY2" fmla="*/ 318399 h 603687"/>
                <a:gd name="connsiteX3" fmla="*/ 148540 w 538132"/>
                <a:gd name="connsiteY3" fmla="*/ 587520 h 603687"/>
                <a:gd name="connsiteX4" fmla="*/ 132346 w 538132"/>
                <a:gd name="connsiteY4" fmla="*/ 603687 h 603687"/>
                <a:gd name="connsiteX5" fmla="*/ 16193 w 538132"/>
                <a:gd name="connsiteY5" fmla="*/ 603687 h 603687"/>
                <a:gd name="connsiteX6" fmla="*/ 0 w 538132"/>
                <a:gd name="connsiteY6" fmla="*/ 587520 h 603687"/>
                <a:gd name="connsiteX7" fmla="*/ 0 w 538132"/>
                <a:gd name="connsiteY7" fmla="*/ 318399 h 603687"/>
                <a:gd name="connsiteX8" fmla="*/ 16193 w 538132"/>
                <a:gd name="connsiteY8" fmla="*/ 302232 h 603687"/>
                <a:gd name="connsiteX9" fmla="*/ 405786 w 538132"/>
                <a:gd name="connsiteY9" fmla="*/ 186857 h 603687"/>
                <a:gd name="connsiteX10" fmla="*/ 521939 w 538132"/>
                <a:gd name="connsiteY10" fmla="*/ 186857 h 603687"/>
                <a:gd name="connsiteX11" fmla="*/ 538132 w 538132"/>
                <a:gd name="connsiteY11" fmla="*/ 203025 h 603687"/>
                <a:gd name="connsiteX12" fmla="*/ 538132 w 538132"/>
                <a:gd name="connsiteY12" fmla="*/ 587520 h 603687"/>
                <a:gd name="connsiteX13" fmla="*/ 521939 w 538132"/>
                <a:gd name="connsiteY13" fmla="*/ 603687 h 603687"/>
                <a:gd name="connsiteX14" fmla="*/ 405786 w 538132"/>
                <a:gd name="connsiteY14" fmla="*/ 603687 h 603687"/>
                <a:gd name="connsiteX15" fmla="*/ 389592 w 538132"/>
                <a:gd name="connsiteY15" fmla="*/ 587520 h 603687"/>
                <a:gd name="connsiteX16" fmla="*/ 389592 w 538132"/>
                <a:gd name="connsiteY16" fmla="*/ 203025 h 603687"/>
                <a:gd name="connsiteX17" fmla="*/ 405786 w 538132"/>
                <a:gd name="connsiteY17" fmla="*/ 186857 h 603687"/>
                <a:gd name="connsiteX18" fmla="*/ 211024 w 538132"/>
                <a:gd name="connsiteY18" fmla="*/ 0 h 603687"/>
                <a:gd name="connsiteX19" fmla="*/ 327177 w 538132"/>
                <a:gd name="connsiteY19" fmla="*/ 0 h 603687"/>
                <a:gd name="connsiteX20" fmla="*/ 343371 w 538132"/>
                <a:gd name="connsiteY20" fmla="*/ 16168 h 603687"/>
                <a:gd name="connsiteX21" fmla="*/ 343371 w 538132"/>
                <a:gd name="connsiteY21" fmla="*/ 587519 h 603687"/>
                <a:gd name="connsiteX22" fmla="*/ 327177 w 538132"/>
                <a:gd name="connsiteY22" fmla="*/ 603687 h 603687"/>
                <a:gd name="connsiteX23" fmla="*/ 211024 w 538132"/>
                <a:gd name="connsiteY23" fmla="*/ 603687 h 603687"/>
                <a:gd name="connsiteX24" fmla="*/ 194831 w 538132"/>
                <a:gd name="connsiteY24" fmla="*/ 587519 h 603687"/>
                <a:gd name="connsiteX25" fmla="*/ 194831 w 538132"/>
                <a:gd name="connsiteY25" fmla="*/ 16168 h 603687"/>
                <a:gd name="connsiteX26" fmla="*/ 211024 w 538132"/>
                <a:gd name="connsiteY26" fmla="*/ 0 h 60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8132" h="603687">
                  <a:moveTo>
                    <a:pt x="16193" y="302232"/>
                  </a:moveTo>
                  <a:lnTo>
                    <a:pt x="132346" y="302232"/>
                  </a:lnTo>
                  <a:cubicBezTo>
                    <a:pt x="141235" y="302232"/>
                    <a:pt x="148540" y="309525"/>
                    <a:pt x="148540" y="318399"/>
                  </a:cubicBezTo>
                  <a:lnTo>
                    <a:pt x="148540" y="587520"/>
                  </a:lnTo>
                  <a:cubicBezTo>
                    <a:pt x="148540" y="596394"/>
                    <a:pt x="141235" y="603687"/>
                    <a:pt x="132346" y="603687"/>
                  </a:cubicBezTo>
                  <a:lnTo>
                    <a:pt x="16193" y="603687"/>
                  </a:lnTo>
                  <a:cubicBezTo>
                    <a:pt x="7305" y="603687"/>
                    <a:pt x="0" y="596394"/>
                    <a:pt x="0" y="587520"/>
                  </a:cubicBezTo>
                  <a:lnTo>
                    <a:pt x="0" y="318399"/>
                  </a:lnTo>
                  <a:cubicBezTo>
                    <a:pt x="0" y="309525"/>
                    <a:pt x="7305" y="302232"/>
                    <a:pt x="16193" y="302232"/>
                  </a:cubicBezTo>
                  <a:close/>
                  <a:moveTo>
                    <a:pt x="405786" y="186857"/>
                  </a:moveTo>
                  <a:lnTo>
                    <a:pt x="521939" y="186857"/>
                  </a:lnTo>
                  <a:cubicBezTo>
                    <a:pt x="530827" y="186857"/>
                    <a:pt x="538132" y="194029"/>
                    <a:pt x="538132" y="203025"/>
                  </a:cubicBezTo>
                  <a:lnTo>
                    <a:pt x="538132" y="587520"/>
                  </a:lnTo>
                  <a:cubicBezTo>
                    <a:pt x="538132" y="596393"/>
                    <a:pt x="530827" y="603687"/>
                    <a:pt x="521939" y="603687"/>
                  </a:cubicBezTo>
                  <a:lnTo>
                    <a:pt x="405786" y="603687"/>
                  </a:lnTo>
                  <a:cubicBezTo>
                    <a:pt x="396897" y="603687"/>
                    <a:pt x="389592" y="596393"/>
                    <a:pt x="389592" y="587520"/>
                  </a:cubicBezTo>
                  <a:lnTo>
                    <a:pt x="389592" y="203025"/>
                  </a:lnTo>
                  <a:cubicBezTo>
                    <a:pt x="389592" y="194029"/>
                    <a:pt x="396897" y="186857"/>
                    <a:pt x="405786" y="186857"/>
                  </a:cubicBezTo>
                  <a:close/>
                  <a:moveTo>
                    <a:pt x="211024" y="0"/>
                  </a:moveTo>
                  <a:lnTo>
                    <a:pt x="327177" y="0"/>
                  </a:lnTo>
                  <a:cubicBezTo>
                    <a:pt x="336066" y="0"/>
                    <a:pt x="343371" y="7294"/>
                    <a:pt x="343371" y="16168"/>
                  </a:cubicBezTo>
                  <a:lnTo>
                    <a:pt x="343371" y="587519"/>
                  </a:lnTo>
                  <a:cubicBezTo>
                    <a:pt x="343371" y="596393"/>
                    <a:pt x="336066" y="603687"/>
                    <a:pt x="327177" y="603687"/>
                  </a:cubicBezTo>
                  <a:lnTo>
                    <a:pt x="211024" y="603687"/>
                  </a:lnTo>
                  <a:cubicBezTo>
                    <a:pt x="202136" y="603687"/>
                    <a:pt x="194831" y="596393"/>
                    <a:pt x="194831" y="587519"/>
                  </a:cubicBezTo>
                  <a:lnTo>
                    <a:pt x="194831" y="16168"/>
                  </a:lnTo>
                  <a:cubicBezTo>
                    <a:pt x="194831" y="7294"/>
                    <a:pt x="202136" y="0"/>
                    <a:pt x="211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27"/>
          <p:cNvGrpSpPr/>
          <p:nvPr/>
        </p:nvGrpSpPr>
        <p:grpSpPr>
          <a:xfrm>
            <a:off x="1102390" y="4674216"/>
            <a:ext cx="580572" cy="580572"/>
            <a:chOff x="9559244" y="124959"/>
            <a:chExt cx="1143454" cy="1143454"/>
          </a:xfrm>
        </p:grpSpPr>
        <p:sp>
          <p:nvSpPr>
            <p:cNvPr id="8" name="椭圆 7"/>
            <p:cNvSpPr/>
            <p:nvPr/>
          </p:nvSpPr>
          <p:spPr>
            <a:xfrm>
              <a:off x="9559244" y="124959"/>
              <a:ext cx="1143454" cy="1143454"/>
            </a:xfrm>
            <a:prstGeom prst="ellipse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13"/>
            <p:cNvSpPr/>
            <p:nvPr/>
          </p:nvSpPr>
          <p:spPr>
            <a:xfrm>
              <a:off x="9871210" y="360023"/>
              <a:ext cx="519521" cy="673327"/>
            </a:xfrm>
            <a:custGeom>
              <a:avLst/>
              <a:gdLst>
                <a:gd name="connsiteX0" fmla="*/ 330836 w 459971"/>
                <a:gd name="connsiteY0" fmla="*/ 194468 h 596147"/>
                <a:gd name="connsiteX1" fmla="*/ 363613 w 459971"/>
                <a:gd name="connsiteY1" fmla="*/ 217283 h 596147"/>
                <a:gd name="connsiteX2" fmla="*/ 221578 w 459971"/>
                <a:gd name="connsiteY2" fmla="*/ 420631 h 596147"/>
                <a:gd name="connsiteX3" fmla="*/ 128212 w 459971"/>
                <a:gd name="connsiteY3" fmla="*/ 326397 h 596147"/>
                <a:gd name="connsiteX4" fmla="*/ 156023 w 459971"/>
                <a:gd name="connsiteY4" fmla="*/ 298622 h 596147"/>
                <a:gd name="connsiteX5" fmla="*/ 216612 w 459971"/>
                <a:gd name="connsiteY5" fmla="*/ 359131 h 596147"/>
                <a:gd name="connsiteX6" fmla="*/ 39738 w 459971"/>
                <a:gd name="connsiteY6" fmla="*/ 39677 h 596147"/>
                <a:gd name="connsiteX7" fmla="*/ 39738 w 459971"/>
                <a:gd name="connsiteY7" fmla="*/ 556470 h 596147"/>
                <a:gd name="connsiteX8" fmla="*/ 420233 w 459971"/>
                <a:gd name="connsiteY8" fmla="*/ 556470 h 596147"/>
                <a:gd name="connsiteX9" fmla="*/ 420233 w 459971"/>
                <a:gd name="connsiteY9" fmla="*/ 102168 h 596147"/>
                <a:gd name="connsiteX10" fmla="*/ 353671 w 459971"/>
                <a:gd name="connsiteY10" fmla="*/ 102168 h 596147"/>
                <a:gd name="connsiteX11" fmla="*/ 353671 w 459971"/>
                <a:gd name="connsiteY11" fmla="*/ 39677 h 596147"/>
                <a:gd name="connsiteX12" fmla="*/ 0 w 459971"/>
                <a:gd name="connsiteY12" fmla="*/ 0 h 596147"/>
                <a:gd name="connsiteX13" fmla="*/ 374534 w 459971"/>
                <a:gd name="connsiteY13" fmla="*/ 0 h 596147"/>
                <a:gd name="connsiteX14" fmla="*/ 459971 w 459971"/>
                <a:gd name="connsiteY14" fmla="*/ 82330 h 596147"/>
                <a:gd name="connsiteX15" fmla="*/ 459971 w 459971"/>
                <a:gd name="connsiteY15" fmla="*/ 596147 h 596147"/>
                <a:gd name="connsiteX16" fmla="*/ 0 w 459971"/>
                <a:gd name="connsiteY16" fmla="*/ 596147 h 59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9971" h="596147">
                  <a:moveTo>
                    <a:pt x="330836" y="194468"/>
                  </a:moveTo>
                  <a:lnTo>
                    <a:pt x="363613" y="217283"/>
                  </a:lnTo>
                  <a:lnTo>
                    <a:pt x="221578" y="420631"/>
                  </a:lnTo>
                  <a:lnTo>
                    <a:pt x="128212" y="326397"/>
                  </a:lnTo>
                  <a:lnTo>
                    <a:pt x="156023" y="298622"/>
                  </a:lnTo>
                  <a:lnTo>
                    <a:pt x="216612" y="359131"/>
                  </a:lnTo>
                  <a:close/>
                  <a:moveTo>
                    <a:pt x="39738" y="39677"/>
                  </a:moveTo>
                  <a:lnTo>
                    <a:pt x="39738" y="556470"/>
                  </a:lnTo>
                  <a:lnTo>
                    <a:pt x="420233" y="556470"/>
                  </a:lnTo>
                  <a:lnTo>
                    <a:pt x="420233" y="102168"/>
                  </a:lnTo>
                  <a:lnTo>
                    <a:pt x="353671" y="102168"/>
                  </a:lnTo>
                  <a:lnTo>
                    <a:pt x="353671" y="39677"/>
                  </a:lnTo>
                  <a:close/>
                  <a:moveTo>
                    <a:pt x="0" y="0"/>
                  </a:moveTo>
                  <a:lnTo>
                    <a:pt x="374534" y="0"/>
                  </a:lnTo>
                  <a:lnTo>
                    <a:pt x="459971" y="82330"/>
                  </a:lnTo>
                  <a:lnTo>
                    <a:pt x="459971" y="596147"/>
                  </a:lnTo>
                  <a:lnTo>
                    <a:pt x="0" y="596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0" name="组合 17"/>
          <p:cNvGrpSpPr/>
          <p:nvPr/>
        </p:nvGrpSpPr>
        <p:grpSpPr>
          <a:xfrm>
            <a:off x="1813762" y="2282273"/>
            <a:ext cx="4297448" cy="1687501"/>
            <a:chOff x="8386921" y="2192795"/>
            <a:chExt cx="4297448" cy="1687501"/>
          </a:xfrm>
        </p:grpSpPr>
        <p:sp>
          <p:nvSpPr>
            <p:cNvPr id="11" name="矩形 10"/>
            <p:cNvSpPr/>
            <p:nvPr/>
          </p:nvSpPr>
          <p:spPr>
            <a:xfrm>
              <a:off x="8386922" y="2192795"/>
              <a:ext cx="2501951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三分类效果比较差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386921" y="2542351"/>
              <a:ext cx="4297448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对于将篡改划分为</a:t>
              </a:r>
              <a:r>
                <a:rPr lang="en-US" altLang="zh-CN" dirty="0">
                  <a:solidFill>
                    <a:srgbClr val="404040"/>
                  </a:solidFill>
                  <a:latin typeface="+mn-ea"/>
                </a:rPr>
                <a:t>cpoymove</a:t>
              </a: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、</a:t>
              </a:r>
              <a:r>
                <a:rPr lang="en-US" altLang="zh-CN" dirty="0">
                  <a:solidFill>
                    <a:srgbClr val="404040"/>
                  </a:solidFill>
                  <a:latin typeface="+mn-ea"/>
                </a:rPr>
                <a:t>splicing</a:t>
              </a: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两个类别，目前效果比较差，还没有找到较好的解决方法</a:t>
              </a:r>
              <a:endParaRPr lang="zh-CN" altLang="en-US" dirty="0"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3" name="组合 20"/>
          <p:cNvGrpSpPr/>
          <p:nvPr/>
        </p:nvGrpSpPr>
        <p:grpSpPr>
          <a:xfrm>
            <a:off x="1813762" y="4537158"/>
            <a:ext cx="4297448" cy="1687501"/>
            <a:chOff x="8386921" y="2192795"/>
            <a:chExt cx="4297448" cy="1687501"/>
          </a:xfrm>
        </p:grpSpPr>
        <p:sp>
          <p:nvSpPr>
            <p:cNvPr id="14" name="矩形 13"/>
            <p:cNvSpPr/>
            <p:nvPr/>
          </p:nvSpPr>
          <p:spPr>
            <a:xfrm>
              <a:off x="8386922" y="2192795"/>
              <a:ext cx="2501951" cy="4603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界面不够美观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86921" y="2542351"/>
              <a:ext cx="4297448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对于</a:t>
              </a:r>
              <a:r>
                <a:rPr lang="en-US" altLang="zh-CN" dirty="0">
                  <a:solidFill>
                    <a:srgbClr val="404040"/>
                  </a:solidFill>
                  <a:latin typeface="+mn-ea"/>
                </a:rPr>
                <a:t>web</a:t>
              </a: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界面有待完善，我们开始完善</a:t>
              </a:r>
              <a:r>
                <a:rPr lang="en-US" altLang="zh-CN" dirty="0">
                  <a:solidFill>
                    <a:srgbClr val="404040"/>
                  </a:solidFill>
                  <a:latin typeface="+mn-ea"/>
                </a:rPr>
                <a:t>UI</a:t>
              </a: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界面时间较短，对于</a:t>
              </a:r>
              <a:r>
                <a:rPr lang="en-US" altLang="zh-CN" dirty="0">
                  <a:solidFill>
                    <a:srgbClr val="404040"/>
                  </a:solidFill>
                  <a:latin typeface="+mn-ea"/>
                </a:rPr>
                <a:t>web</a:t>
              </a:r>
              <a:r>
                <a:rPr lang="zh-CN" altLang="en-US" dirty="0">
                  <a:solidFill>
                    <a:srgbClr val="404040"/>
                  </a:solidFill>
                  <a:latin typeface="+mn-ea"/>
                </a:rPr>
                <a:t>接口不太熟练，忽略了对界面进行美化的问题</a:t>
              </a:r>
              <a:endParaRPr lang="zh-CN" altLang="en-US" dirty="0">
                <a:solidFill>
                  <a:srgbClr val="404040"/>
                </a:solidFill>
                <a:latin typeface="+mn-ea"/>
              </a:endParaRPr>
            </a:p>
          </p:txBody>
        </p:sp>
      </p:grpSp>
      <p:grpSp>
        <p:nvGrpSpPr>
          <p:cNvPr id="17" name="组合 21"/>
          <p:cNvGrpSpPr/>
          <p:nvPr/>
        </p:nvGrpSpPr>
        <p:grpSpPr>
          <a:xfrm>
            <a:off x="414735" y="142581"/>
            <a:ext cx="4743170" cy="828509"/>
            <a:chOff x="8386921" y="2014885"/>
            <a:chExt cx="4743170" cy="828509"/>
          </a:xfrm>
        </p:grpSpPr>
        <p:sp>
          <p:nvSpPr>
            <p:cNvPr id="18" name="矩形 17"/>
            <p:cNvSpPr/>
            <p:nvPr/>
          </p:nvSpPr>
          <p:spPr>
            <a:xfrm>
              <a:off x="8386921" y="2014885"/>
              <a:ext cx="3646275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分析不足与改善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386921" y="2577329"/>
              <a:ext cx="4743170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haroni" panose="02010803020104030203" pitchFamily="2" charset="-79"/>
                  <a:sym typeface="+mn-ea"/>
                </a:rPr>
                <a:t>Analysis and improvement</a:t>
              </a:r>
              <a:endPara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  <a:sym typeface="+mn-ea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8" r="16788"/>
          <a:stretch>
            <a:fillRect/>
          </a:stretch>
        </p:blipFill>
        <p:spPr>
          <a:xfrm rot="16200000" flipH="1">
            <a:off x="6628677" y="302009"/>
            <a:ext cx="5168064" cy="5168064"/>
          </a:xfrm>
          <a:prstGeom prst="rtTriangl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472545"/>
            <a:ext cx="12192000" cy="4553858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414735" y="142581"/>
            <a:ext cx="4743170" cy="830210"/>
            <a:chOff x="8386921" y="2014885"/>
            <a:chExt cx="4743170" cy="830210"/>
          </a:xfrm>
        </p:grpSpPr>
        <p:sp>
          <p:nvSpPr>
            <p:cNvPr id="3" name="矩形 2"/>
            <p:cNvSpPr/>
            <p:nvPr/>
          </p:nvSpPr>
          <p:spPr>
            <a:xfrm>
              <a:off x="8386921" y="2014885"/>
              <a:ext cx="3646275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下阶段工作计划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86921" y="2577329"/>
              <a:ext cx="474317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4"/>
          <p:cNvGrpSpPr/>
          <p:nvPr/>
        </p:nvGrpSpPr>
        <p:grpSpPr>
          <a:xfrm>
            <a:off x="450080" y="2253755"/>
            <a:ext cx="1148255" cy="981381"/>
            <a:chOff x="914713" y="4776540"/>
            <a:chExt cx="1181330" cy="1009650"/>
          </a:xfrm>
        </p:grpSpPr>
        <p:sp>
          <p:nvSpPr>
            <p:cNvPr id="7" name="ïšḻïďê-îṥļîḑé-Rectangle 120"/>
            <p:cNvSpPr/>
            <p:nvPr/>
          </p:nvSpPr>
          <p:spPr bwMode="auto">
            <a:xfrm>
              <a:off x="914713" y="4776540"/>
              <a:ext cx="964142" cy="10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l"/>
              <a:r>
                <a:rPr lang="en-US" sz="4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47</a:t>
              </a:r>
              <a:endParaRPr lang="en-US" sz="4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ïšḻïďê-îṥļîḑé-Rectangle 65"/>
            <p:cNvSpPr/>
            <p:nvPr/>
          </p:nvSpPr>
          <p:spPr bwMode="auto">
            <a:xfrm>
              <a:off x="1672688" y="5013985"/>
              <a:ext cx="365125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lnSpcReduction="10000"/>
            </a:bodyPr>
            <a:lstStyle/>
            <a:p>
              <a:pPr algn="l"/>
              <a:r>
                <a:rPr lang="en-US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%</a:t>
              </a:r>
              <a:endParaRPr 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9" name="ïšḻïďê-Straight Connector 27"/>
            <p:cNvCxnSpPr/>
            <p:nvPr/>
          </p:nvCxnSpPr>
          <p:spPr>
            <a:xfrm>
              <a:off x="2096043" y="4955928"/>
              <a:ext cx="0" cy="77732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5"/>
          <p:cNvGrpSpPr/>
          <p:nvPr/>
        </p:nvGrpSpPr>
        <p:grpSpPr>
          <a:xfrm>
            <a:off x="450080" y="3815870"/>
            <a:ext cx="1148255" cy="981381"/>
            <a:chOff x="914713" y="4776540"/>
            <a:chExt cx="1181330" cy="1009650"/>
          </a:xfrm>
        </p:grpSpPr>
        <p:sp>
          <p:nvSpPr>
            <p:cNvPr id="11" name="ïšḻïďê-îṥļîḑé-Rectangle 120"/>
            <p:cNvSpPr/>
            <p:nvPr/>
          </p:nvSpPr>
          <p:spPr bwMode="auto">
            <a:xfrm>
              <a:off x="914713" y="4776540"/>
              <a:ext cx="964142" cy="10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l"/>
              <a:r>
                <a:rPr lang="en-US" sz="4800">
                  <a:solidFill>
                    <a:schemeClr val="bg1"/>
                  </a:solidFill>
                  <a:latin typeface="Century Gothic" panose="020B0502020202020204" pitchFamily="34" charset="0"/>
                </a:rPr>
                <a:t>33</a:t>
              </a:r>
              <a:endParaRPr lang="en-US" sz="4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ïšḻïďê-îṥļîḑé-Rectangle 65"/>
            <p:cNvSpPr/>
            <p:nvPr/>
          </p:nvSpPr>
          <p:spPr bwMode="auto">
            <a:xfrm>
              <a:off x="1672688" y="5013985"/>
              <a:ext cx="365125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lnSpcReduction="10000"/>
            </a:bodyPr>
            <a:lstStyle/>
            <a:p>
              <a:pPr algn="l"/>
              <a:r>
                <a:rPr lang="en-US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%</a:t>
              </a:r>
              <a:endParaRPr 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3" name="ïšḻïďê-Straight Connector 22"/>
            <p:cNvCxnSpPr/>
            <p:nvPr/>
          </p:nvCxnSpPr>
          <p:spPr>
            <a:xfrm>
              <a:off x="2096043" y="4955928"/>
              <a:ext cx="0" cy="77732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ïšḻïďê-Straight Connector 6"/>
          <p:cNvCxnSpPr/>
          <p:nvPr/>
        </p:nvCxnSpPr>
        <p:spPr>
          <a:xfrm>
            <a:off x="450081" y="3538219"/>
            <a:ext cx="433243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35"/>
          <p:cNvGrpSpPr/>
          <p:nvPr/>
        </p:nvGrpSpPr>
        <p:grpSpPr>
          <a:xfrm>
            <a:off x="1752842" y="2338557"/>
            <a:ext cx="3200512" cy="1101334"/>
            <a:chOff x="7805426" y="3341205"/>
            <a:chExt cx="3200512" cy="1101333"/>
          </a:xfrm>
        </p:grpSpPr>
        <p:sp>
          <p:nvSpPr>
            <p:cNvPr id="16" name="矩形 15"/>
            <p:cNvSpPr/>
            <p:nvPr/>
          </p:nvSpPr>
          <p:spPr>
            <a:xfrm>
              <a:off x="7805427" y="3797379"/>
              <a:ext cx="3200511" cy="6451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根据语义分割，继续增加类别，目前对文字类别训练比较少，增加文字类数据集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05426" y="3341205"/>
              <a:ext cx="2598420" cy="5511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9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对类别进行扩充</a:t>
              </a:r>
              <a:endParaRPr lang="zh-CN" altLang="en-US" sz="249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" name="组合 38"/>
          <p:cNvGrpSpPr/>
          <p:nvPr/>
        </p:nvGrpSpPr>
        <p:grpSpPr>
          <a:xfrm>
            <a:off x="1752843" y="3893278"/>
            <a:ext cx="3200511" cy="1090800"/>
            <a:chOff x="7805427" y="3341205"/>
            <a:chExt cx="3200511" cy="1090799"/>
          </a:xfrm>
        </p:grpSpPr>
        <p:sp>
          <p:nvSpPr>
            <p:cNvPr id="19" name="矩形 18"/>
            <p:cNvSpPr/>
            <p:nvPr/>
          </p:nvSpPr>
          <p:spPr>
            <a:xfrm>
              <a:off x="7805427" y="3786845"/>
              <a:ext cx="3200511" cy="6451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目前修复功能不够完善，需要学习图像修复方面的知识进行补充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05427" y="3341205"/>
              <a:ext cx="2391248" cy="55117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9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完善修复功能</a:t>
              </a:r>
              <a:endParaRPr lang="zh-CN" altLang="en-US" sz="249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34" y="1499219"/>
            <a:ext cx="6816866" cy="4526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5706842" y="2088160"/>
            <a:ext cx="6828512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6000" dirty="0">
                <a:solidFill>
                  <a:srgbClr val="C19C7A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谢谢观看</a:t>
            </a:r>
            <a:endParaRPr lang="zh-CN" altLang="en-US" sz="6000" dirty="0">
              <a:solidFill>
                <a:srgbClr val="C19C7A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5706842" y="3080665"/>
            <a:ext cx="6828512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4800" dirty="0">
                <a:solidFill>
                  <a:srgbClr val="C19C7A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敬请各位老师批评指正</a:t>
            </a:r>
            <a:endParaRPr lang="zh-CN" altLang="en-US" sz="4800" dirty="0">
              <a:solidFill>
                <a:srgbClr val="C19C7A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706842" y="4594876"/>
            <a:ext cx="410860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algn="l"/>
            <a:r>
              <a:rPr 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小组成员：樊邢悦、苏丁怡、周晴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06745" y="5278755"/>
            <a:ext cx="3816985" cy="211455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l"/>
            <a:r>
              <a:rPr 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汇报日期：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17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/>
      <p:bldP spid="13" grpId="1"/>
      <p:bldP spid="1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476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01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  <a:sym typeface="+mn-ea"/>
              </a:rPr>
              <a:t>各成员工作概述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654956" y="3393756"/>
            <a:ext cx="8489043" cy="7372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chemeClr val="bg2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Overview of the work of each member</a:t>
            </a:r>
            <a:endParaRPr sz="2800" b="1" dirty="0">
              <a:solidFill>
                <a:schemeClr val="bg2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2"/>
          <p:cNvGrpSpPr/>
          <p:nvPr/>
        </p:nvGrpSpPr>
        <p:grpSpPr>
          <a:xfrm>
            <a:off x="9043205" y="3077787"/>
            <a:ext cx="1065603" cy="1208546"/>
            <a:chOff x="8434811" y="2608031"/>
            <a:chExt cx="1166390" cy="1322855"/>
          </a:xfrm>
        </p:grpSpPr>
        <p:sp>
          <p:nvSpPr>
            <p:cNvPr id="3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6" name="组合 85"/>
          <p:cNvGrpSpPr/>
          <p:nvPr/>
        </p:nvGrpSpPr>
        <p:grpSpPr>
          <a:xfrm>
            <a:off x="2095590" y="3267915"/>
            <a:ext cx="1065603" cy="1233024"/>
            <a:chOff x="2603197" y="2764496"/>
            <a:chExt cx="1166390" cy="1349647"/>
          </a:xfrm>
        </p:grpSpPr>
        <p:sp>
          <p:nvSpPr>
            <p:cNvPr id="7" name="iṣ1îḋe"/>
            <p:cNvSpPr/>
            <p:nvPr/>
          </p:nvSpPr>
          <p:spPr>
            <a:xfrm rot="18900000">
              <a:off x="2603197" y="2947753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8" name="ï$ľîḋè"/>
            <p:cNvSpPr/>
            <p:nvPr/>
          </p:nvSpPr>
          <p:spPr>
            <a:xfrm rot="18900000">
              <a:off x="2603197" y="2764496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9" name="íŝlîḑé"/>
            <p:cNvSpPr/>
            <p:nvPr/>
          </p:nvSpPr>
          <p:spPr bwMode="auto">
            <a:xfrm>
              <a:off x="2943076" y="3104743"/>
              <a:ext cx="486631" cy="485896"/>
            </a:xfrm>
            <a:custGeom>
              <a:avLst/>
              <a:gdLst>
                <a:gd name="connsiteX0" fmla="*/ 264400 w 607639"/>
                <a:gd name="connsiteY0" fmla="*/ 371924 h 606722"/>
                <a:gd name="connsiteX1" fmla="*/ 209306 w 607639"/>
                <a:gd name="connsiteY1" fmla="*/ 398407 h 606722"/>
                <a:gd name="connsiteX2" fmla="*/ 171212 w 607639"/>
                <a:gd name="connsiteY2" fmla="*/ 423290 h 606722"/>
                <a:gd name="connsiteX3" fmla="*/ 196756 w 607639"/>
                <a:gd name="connsiteY3" fmla="*/ 433510 h 606722"/>
                <a:gd name="connsiteX4" fmla="*/ 410813 w 607639"/>
                <a:gd name="connsiteY4" fmla="*/ 433510 h 606722"/>
                <a:gd name="connsiteX5" fmla="*/ 436358 w 607639"/>
                <a:gd name="connsiteY5" fmla="*/ 423290 h 606722"/>
                <a:gd name="connsiteX6" fmla="*/ 398352 w 607639"/>
                <a:gd name="connsiteY6" fmla="*/ 398407 h 606722"/>
                <a:gd name="connsiteX7" fmla="*/ 342368 w 607639"/>
                <a:gd name="connsiteY7" fmla="*/ 372457 h 606722"/>
                <a:gd name="connsiteX8" fmla="*/ 303740 w 607639"/>
                <a:gd name="connsiteY8" fmla="*/ 382499 h 606722"/>
                <a:gd name="connsiteX9" fmla="*/ 264400 w 607639"/>
                <a:gd name="connsiteY9" fmla="*/ 371924 h 606722"/>
                <a:gd name="connsiteX10" fmla="*/ 303740 w 607639"/>
                <a:gd name="connsiteY10" fmla="*/ 173124 h 606722"/>
                <a:gd name="connsiteX11" fmla="*/ 236720 w 607639"/>
                <a:gd name="connsiteY11" fmla="*/ 262970 h 606722"/>
                <a:gd name="connsiteX12" fmla="*/ 303740 w 607639"/>
                <a:gd name="connsiteY12" fmla="*/ 352906 h 606722"/>
                <a:gd name="connsiteX13" fmla="*/ 370850 w 607639"/>
                <a:gd name="connsiteY13" fmla="*/ 262970 h 606722"/>
                <a:gd name="connsiteX14" fmla="*/ 303740 w 607639"/>
                <a:gd name="connsiteY14" fmla="*/ 173124 h 606722"/>
                <a:gd name="connsiteX15" fmla="*/ 303740 w 607639"/>
                <a:gd name="connsiteY15" fmla="*/ 143530 h 606722"/>
                <a:gd name="connsiteX16" fmla="*/ 400489 w 607639"/>
                <a:gd name="connsiteY16" fmla="*/ 262970 h 606722"/>
                <a:gd name="connsiteX17" fmla="*/ 368981 w 607639"/>
                <a:gd name="connsiteY17" fmla="*/ 350684 h 606722"/>
                <a:gd name="connsiteX18" fmla="*/ 410902 w 607639"/>
                <a:gd name="connsiteY18" fmla="*/ 371568 h 606722"/>
                <a:gd name="connsiteX19" fmla="*/ 466085 w 607639"/>
                <a:gd name="connsiteY19" fmla="*/ 423290 h 606722"/>
                <a:gd name="connsiteX20" fmla="*/ 410813 w 607639"/>
                <a:gd name="connsiteY20" fmla="*/ 463192 h 606722"/>
                <a:gd name="connsiteX21" fmla="*/ 196756 w 607639"/>
                <a:gd name="connsiteY21" fmla="*/ 463192 h 606722"/>
                <a:gd name="connsiteX22" fmla="*/ 141484 w 607639"/>
                <a:gd name="connsiteY22" fmla="*/ 423290 h 606722"/>
                <a:gd name="connsiteX23" fmla="*/ 196578 w 607639"/>
                <a:gd name="connsiteY23" fmla="*/ 371657 h 606722"/>
                <a:gd name="connsiteX24" fmla="*/ 238589 w 607639"/>
                <a:gd name="connsiteY24" fmla="*/ 350773 h 606722"/>
                <a:gd name="connsiteX25" fmla="*/ 206992 w 607639"/>
                <a:gd name="connsiteY25" fmla="*/ 262970 h 606722"/>
                <a:gd name="connsiteX26" fmla="*/ 303740 w 607639"/>
                <a:gd name="connsiteY26" fmla="*/ 143530 h 606722"/>
                <a:gd name="connsiteX27" fmla="*/ 288644 w 607639"/>
                <a:gd name="connsiteY27" fmla="*/ 31105 h 606722"/>
                <a:gd name="connsiteX28" fmla="*/ 31152 w 607639"/>
                <a:gd name="connsiteY28" fmla="*/ 288209 h 606722"/>
                <a:gd name="connsiteX29" fmla="*/ 91141 w 607639"/>
                <a:gd name="connsiteY29" fmla="*/ 288209 h 606722"/>
                <a:gd name="connsiteX30" fmla="*/ 91141 w 607639"/>
                <a:gd name="connsiteY30" fmla="*/ 318514 h 606722"/>
                <a:gd name="connsiteX31" fmla="*/ 31152 w 607639"/>
                <a:gd name="connsiteY31" fmla="*/ 318514 h 606722"/>
                <a:gd name="connsiteX32" fmla="*/ 288644 w 607639"/>
                <a:gd name="connsiteY32" fmla="*/ 575617 h 606722"/>
                <a:gd name="connsiteX33" fmla="*/ 288644 w 607639"/>
                <a:gd name="connsiteY33" fmla="*/ 515718 h 606722"/>
                <a:gd name="connsiteX34" fmla="*/ 318995 w 607639"/>
                <a:gd name="connsiteY34" fmla="*/ 515718 h 606722"/>
                <a:gd name="connsiteX35" fmla="*/ 318995 w 607639"/>
                <a:gd name="connsiteY35" fmla="*/ 575617 h 606722"/>
                <a:gd name="connsiteX36" fmla="*/ 576487 w 607639"/>
                <a:gd name="connsiteY36" fmla="*/ 318514 h 606722"/>
                <a:gd name="connsiteX37" fmla="*/ 516498 w 607639"/>
                <a:gd name="connsiteY37" fmla="*/ 318514 h 606722"/>
                <a:gd name="connsiteX38" fmla="*/ 516498 w 607639"/>
                <a:gd name="connsiteY38" fmla="*/ 288209 h 606722"/>
                <a:gd name="connsiteX39" fmla="*/ 576487 w 607639"/>
                <a:gd name="connsiteY39" fmla="*/ 288209 h 606722"/>
                <a:gd name="connsiteX40" fmla="*/ 318995 w 607639"/>
                <a:gd name="connsiteY40" fmla="*/ 31105 h 606722"/>
                <a:gd name="connsiteX41" fmla="*/ 318995 w 607639"/>
                <a:gd name="connsiteY41" fmla="*/ 91004 h 606722"/>
                <a:gd name="connsiteX42" fmla="*/ 288644 w 607639"/>
                <a:gd name="connsiteY42" fmla="*/ 91004 h 606722"/>
                <a:gd name="connsiteX43" fmla="*/ 303775 w 607639"/>
                <a:gd name="connsiteY43" fmla="*/ 0 h 606722"/>
                <a:gd name="connsiteX44" fmla="*/ 607639 w 607639"/>
                <a:gd name="connsiteY44" fmla="*/ 303317 h 606722"/>
                <a:gd name="connsiteX45" fmla="*/ 303775 w 607639"/>
                <a:gd name="connsiteY45" fmla="*/ 606722 h 606722"/>
                <a:gd name="connsiteX46" fmla="*/ 0 w 607639"/>
                <a:gd name="connsiteY46" fmla="*/ 303317 h 606722"/>
                <a:gd name="connsiteX47" fmla="*/ 303775 w 607639"/>
                <a:gd name="connsiteY4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639" h="606722">
                  <a:moveTo>
                    <a:pt x="264400" y="371924"/>
                  </a:moveTo>
                  <a:cubicBezTo>
                    <a:pt x="249625" y="379033"/>
                    <a:pt x="214557" y="395918"/>
                    <a:pt x="209306" y="398407"/>
                  </a:cubicBezTo>
                  <a:cubicBezTo>
                    <a:pt x="175929" y="413870"/>
                    <a:pt x="171212" y="416536"/>
                    <a:pt x="171212" y="423290"/>
                  </a:cubicBezTo>
                  <a:cubicBezTo>
                    <a:pt x="171212" y="432088"/>
                    <a:pt x="177531" y="433510"/>
                    <a:pt x="196756" y="433510"/>
                  </a:cubicBezTo>
                  <a:lnTo>
                    <a:pt x="410813" y="433510"/>
                  </a:lnTo>
                  <a:cubicBezTo>
                    <a:pt x="429949" y="433510"/>
                    <a:pt x="436358" y="432088"/>
                    <a:pt x="436358" y="423290"/>
                  </a:cubicBezTo>
                  <a:cubicBezTo>
                    <a:pt x="436358" y="416536"/>
                    <a:pt x="431551" y="413870"/>
                    <a:pt x="398352" y="398407"/>
                  </a:cubicBezTo>
                  <a:cubicBezTo>
                    <a:pt x="393813" y="396363"/>
                    <a:pt x="362216" y="381699"/>
                    <a:pt x="342368" y="372457"/>
                  </a:cubicBezTo>
                  <a:cubicBezTo>
                    <a:pt x="330531" y="378856"/>
                    <a:pt x="317536" y="382499"/>
                    <a:pt x="303740" y="382499"/>
                  </a:cubicBezTo>
                  <a:cubicBezTo>
                    <a:pt x="289766" y="382499"/>
                    <a:pt x="276416" y="378589"/>
                    <a:pt x="264400" y="371924"/>
                  </a:cubicBezTo>
                  <a:close/>
                  <a:moveTo>
                    <a:pt x="303740" y="173124"/>
                  </a:moveTo>
                  <a:cubicBezTo>
                    <a:pt x="266803" y="173124"/>
                    <a:pt x="236720" y="213470"/>
                    <a:pt x="236720" y="262970"/>
                  </a:cubicBezTo>
                  <a:cubicBezTo>
                    <a:pt x="236720" y="312559"/>
                    <a:pt x="266803" y="352906"/>
                    <a:pt x="303740" y="352906"/>
                  </a:cubicBezTo>
                  <a:cubicBezTo>
                    <a:pt x="340766" y="352906"/>
                    <a:pt x="370850" y="312559"/>
                    <a:pt x="370850" y="262970"/>
                  </a:cubicBezTo>
                  <a:cubicBezTo>
                    <a:pt x="370850" y="213470"/>
                    <a:pt x="340766" y="173124"/>
                    <a:pt x="303740" y="173124"/>
                  </a:cubicBezTo>
                  <a:close/>
                  <a:moveTo>
                    <a:pt x="303740" y="143530"/>
                  </a:moveTo>
                  <a:cubicBezTo>
                    <a:pt x="357143" y="143530"/>
                    <a:pt x="400489" y="197118"/>
                    <a:pt x="400489" y="262970"/>
                  </a:cubicBezTo>
                  <a:cubicBezTo>
                    <a:pt x="400489" y="297807"/>
                    <a:pt x="388206" y="328822"/>
                    <a:pt x="368981" y="350684"/>
                  </a:cubicBezTo>
                  <a:cubicBezTo>
                    <a:pt x="386070" y="359304"/>
                    <a:pt x="408232" y="370324"/>
                    <a:pt x="410902" y="371568"/>
                  </a:cubicBezTo>
                  <a:cubicBezTo>
                    <a:pt x="448818" y="389164"/>
                    <a:pt x="466085" y="397163"/>
                    <a:pt x="466085" y="423290"/>
                  </a:cubicBezTo>
                  <a:cubicBezTo>
                    <a:pt x="466085" y="463192"/>
                    <a:pt x="424431" y="463192"/>
                    <a:pt x="410813" y="463192"/>
                  </a:cubicBezTo>
                  <a:lnTo>
                    <a:pt x="196756" y="463192"/>
                  </a:lnTo>
                  <a:cubicBezTo>
                    <a:pt x="183050" y="463192"/>
                    <a:pt x="141484" y="463192"/>
                    <a:pt x="141484" y="423290"/>
                  </a:cubicBezTo>
                  <a:cubicBezTo>
                    <a:pt x="141484" y="397163"/>
                    <a:pt x="158751" y="389164"/>
                    <a:pt x="196578" y="371657"/>
                  </a:cubicBezTo>
                  <a:cubicBezTo>
                    <a:pt x="199693" y="370146"/>
                    <a:pt x="224526" y="357794"/>
                    <a:pt x="238589" y="350773"/>
                  </a:cubicBezTo>
                  <a:cubicBezTo>
                    <a:pt x="219275" y="328911"/>
                    <a:pt x="206992" y="297807"/>
                    <a:pt x="206992" y="262970"/>
                  </a:cubicBezTo>
                  <a:cubicBezTo>
                    <a:pt x="206992" y="197118"/>
                    <a:pt x="250426" y="143530"/>
                    <a:pt x="303740" y="143530"/>
                  </a:cubicBezTo>
                  <a:close/>
                  <a:moveTo>
                    <a:pt x="288644" y="31105"/>
                  </a:moveTo>
                  <a:cubicBezTo>
                    <a:pt x="149974" y="38747"/>
                    <a:pt x="38806" y="149748"/>
                    <a:pt x="31152" y="288209"/>
                  </a:cubicBezTo>
                  <a:lnTo>
                    <a:pt x="91141" y="288209"/>
                  </a:lnTo>
                  <a:lnTo>
                    <a:pt x="91141" y="318514"/>
                  </a:lnTo>
                  <a:lnTo>
                    <a:pt x="31152" y="318514"/>
                  </a:lnTo>
                  <a:cubicBezTo>
                    <a:pt x="38806" y="456975"/>
                    <a:pt x="149974" y="567886"/>
                    <a:pt x="288644" y="575617"/>
                  </a:cubicBezTo>
                  <a:lnTo>
                    <a:pt x="288644" y="515718"/>
                  </a:lnTo>
                  <a:lnTo>
                    <a:pt x="318995" y="515718"/>
                  </a:lnTo>
                  <a:lnTo>
                    <a:pt x="318995" y="575617"/>
                  </a:lnTo>
                  <a:cubicBezTo>
                    <a:pt x="457665" y="567886"/>
                    <a:pt x="568833" y="456975"/>
                    <a:pt x="576487" y="318514"/>
                  </a:cubicBezTo>
                  <a:lnTo>
                    <a:pt x="516498" y="318514"/>
                  </a:lnTo>
                  <a:lnTo>
                    <a:pt x="516498" y="288209"/>
                  </a:lnTo>
                  <a:lnTo>
                    <a:pt x="576487" y="288209"/>
                  </a:lnTo>
                  <a:cubicBezTo>
                    <a:pt x="568833" y="149748"/>
                    <a:pt x="457665" y="38747"/>
                    <a:pt x="318995" y="31105"/>
                  </a:cubicBezTo>
                  <a:lnTo>
                    <a:pt x="318995" y="91004"/>
                  </a:lnTo>
                  <a:lnTo>
                    <a:pt x="288644" y="91004"/>
                  </a:ln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0" name="组合 83"/>
          <p:cNvGrpSpPr/>
          <p:nvPr/>
        </p:nvGrpSpPr>
        <p:grpSpPr>
          <a:xfrm>
            <a:off x="6760420" y="3267915"/>
            <a:ext cx="1065603" cy="1233024"/>
            <a:chOff x="6518711" y="2764496"/>
            <a:chExt cx="1166390" cy="1349647"/>
          </a:xfrm>
        </p:grpSpPr>
        <p:sp>
          <p:nvSpPr>
            <p:cNvPr id="11" name="ïṣlïḋè"/>
            <p:cNvSpPr/>
            <p:nvPr/>
          </p:nvSpPr>
          <p:spPr>
            <a:xfrm rot="18900000">
              <a:off x="6518711" y="2947753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ïśļíḑê"/>
            <p:cNvSpPr/>
            <p:nvPr/>
          </p:nvSpPr>
          <p:spPr>
            <a:xfrm rot="18900000">
              <a:off x="6518711" y="2764496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3" name="íślïďê"/>
            <p:cNvSpPr/>
            <p:nvPr/>
          </p:nvSpPr>
          <p:spPr bwMode="auto">
            <a:xfrm>
              <a:off x="6960591" y="3104374"/>
              <a:ext cx="282627" cy="486631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4" name="组合 84"/>
          <p:cNvGrpSpPr/>
          <p:nvPr/>
        </p:nvGrpSpPr>
        <p:grpSpPr>
          <a:xfrm>
            <a:off x="4420911" y="3077787"/>
            <a:ext cx="1065603" cy="1208546"/>
            <a:chOff x="4555000" y="2608031"/>
            <a:chExt cx="1166390" cy="1322855"/>
          </a:xfrm>
        </p:grpSpPr>
        <p:sp>
          <p:nvSpPr>
            <p:cNvPr id="15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6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7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8" name="组合 90"/>
          <p:cNvGrpSpPr/>
          <p:nvPr/>
        </p:nvGrpSpPr>
        <p:grpSpPr>
          <a:xfrm>
            <a:off x="1117161" y="4889055"/>
            <a:ext cx="3083560" cy="1537434"/>
            <a:chOff x="4457820" y="2412339"/>
            <a:chExt cx="3083560" cy="1537434"/>
          </a:xfrm>
        </p:grpSpPr>
        <p:sp>
          <p:nvSpPr>
            <p:cNvPr id="19" name="文本框 18"/>
            <p:cNvSpPr txBox="1"/>
            <p:nvPr/>
          </p:nvSpPr>
          <p:spPr>
            <a:xfrm>
              <a:off x="4458455" y="2412339"/>
              <a:ext cx="308292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服务器搭建环境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57820" y="2750893"/>
              <a:ext cx="302246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       </a:t>
              </a: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熟练在多个服务器上搭建环境执行代码，kaggle，腾讯云，gpu云上都做出了尝试</a:t>
              </a:r>
              <a:endParaRPr lang="zh-CN" altLang="en-US" sz="1600" dirty="0">
                <a:solidFill>
                  <a:schemeClr val="tx1"/>
                </a:solidFill>
                <a:ea typeface="华文细黑" panose="02010600040101010101" charset="-122"/>
                <a:sym typeface="+mn-ea"/>
              </a:endParaRPr>
            </a:p>
          </p:txBody>
        </p:sp>
      </p:grpSp>
      <p:grpSp>
        <p:nvGrpSpPr>
          <p:cNvPr id="21" name="组合 93"/>
          <p:cNvGrpSpPr/>
          <p:nvPr/>
        </p:nvGrpSpPr>
        <p:grpSpPr>
          <a:xfrm>
            <a:off x="5781989" y="4889055"/>
            <a:ext cx="3022460" cy="1537434"/>
            <a:chOff x="4457820" y="2412339"/>
            <a:chExt cx="3022460" cy="1537434"/>
          </a:xfrm>
        </p:grpSpPr>
        <p:sp>
          <p:nvSpPr>
            <p:cNvPr id="22" name="文本框 21"/>
            <p:cNvSpPr txBox="1"/>
            <p:nvPr/>
          </p:nvSpPr>
          <p:spPr>
            <a:xfrm>
              <a:off x="4695945" y="2412339"/>
              <a:ext cx="23399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Pdb问题解决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57820" y="2750893"/>
              <a:ext cx="302246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成功处理代码中出现的断点问题，</a:t>
              </a:r>
              <a:r>
                <a:rPr lang="en-US" altLang="zh-CN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pdb</a:t>
              </a: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导致我们的代码无法执行一个大规模模型</a:t>
              </a:r>
              <a:endParaRPr lang="zh-CN" altLang="en-US" sz="1600" dirty="0">
                <a:solidFill>
                  <a:schemeClr val="tx1"/>
                </a:solidFill>
                <a:latin typeface="+mn-ea"/>
                <a:ea typeface="华文细黑" panose="02010600040101010101" charset="-122"/>
                <a:sym typeface="+mn-ea"/>
              </a:endParaRPr>
            </a:p>
          </p:txBody>
        </p:sp>
      </p:grpSp>
      <p:grpSp>
        <p:nvGrpSpPr>
          <p:cNvPr id="24" name="组合 96"/>
          <p:cNvGrpSpPr/>
          <p:nvPr/>
        </p:nvGrpSpPr>
        <p:grpSpPr>
          <a:xfrm>
            <a:off x="3442481" y="1641894"/>
            <a:ext cx="3022460" cy="1259939"/>
            <a:chOff x="4457820" y="2228824"/>
            <a:chExt cx="3022460" cy="1259939"/>
          </a:xfrm>
        </p:grpSpPr>
        <p:sp>
          <p:nvSpPr>
            <p:cNvPr id="25" name="文本框 24"/>
            <p:cNvSpPr txBox="1"/>
            <p:nvPr/>
          </p:nvSpPr>
          <p:spPr>
            <a:xfrm>
              <a:off x="4902794" y="2228824"/>
              <a:ext cx="213378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图像恢复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57820" y="2658818"/>
              <a:ext cx="30224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实现了用户传图，手动选框，进行文字和</a:t>
              </a:r>
              <a:r>
                <a:rPr lang="en-US" altLang="zh-CN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logo</a:t>
              </a: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水印去除</a:t>
              </a:r>
              <a:endParaRPr lang="zh-CN" altLang="en-US" sz="1600" dirty="0">
                <a:solidFill>
                  <a:schemeClr val="tx1"/>
                </a:solidFill>
                <a:latin typeface="+mn-ea"/>
                <a:ea typeface="华文细黑" panose="02010600040101010101" charset="-122"/>
                <a:sym typeface="+mn-ea"/>
              </a:endParaRPr>
            </a:p>
          </p:txBody>
        </p:sp>
      </p:grpSp>
      <p:grpSp>
        <p:nvGrpSpPr>
          <p:cNvPr id="27" name="组合 99"/>
          <p:cNvGrpSpPr/>
          <p:nvPr/>
        </p:nvGrpSpPr>
        <p:grpSpPr>
          <a:xfrm>
            <a:off x="7915384" y="1641894"/>
            <a:ext cx="3312160" cy="1259939"/>
            <a:chOff x="4313040" y="2228824"/>
            <a:chExt cx="3312160" cy="1259939"/>
          </a:xfrm>
        </p:grpSpPr>
        <p:sp>
          <p:nvSpPr>
            <p:cNvPr id="28" name="文本框 27"/>
            <p:cNvSpPr txBox="1"/>
            <p:nvPr/>
          </p:nvSpPr>
          <p:spPr>
            <a:xfrm>
              <a:off x="4313040" y="2228824"/>
              <a:ext cx="331216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flask框架搭建界面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57820" y="2658818"/>
              <a:ext cx="30224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ea typeface="华文细黑" panose="02010600040101010101" charset="-122"/>
                  <a:sym typeface="+mn-ea"/>
                </a:rPr>
                <a:t>学习flask框架搭建项目的前端界面，实现了与代码交互</a:t>
              </a:r>
              <a:endParaRPr lang="zh-CN" altLang="en-US" sz="1600" dirty="0">
                <a:solidFill>
                  <a:schemeClr val="tx1"/>
                </a:solidFill>
                <a:ea typeface="华文细黑" panose="02010600040101010101" charset="-122"/>
                <a:sym typeface="+mn-ea"/>
              </a:endParaRPr>
            </a:p>
          </p:txBody>
        </p:sp>
      </p:grpSp>
      <p:grpSp>
        <p:nvGrpSpPr>
          <p:cNvPr id="30" name="组合 21"/>
          <p:cNvGrpSpPr/>
          <p:nvPr/>
        </p:nvGrpSpPr>
        <p:grpSpPr>
          <a:xfrm>
            <a:off x="414735" y="142581"/>
            <a:ext cx="4743170" cy="828509"/>
            <a:chOff x="8386921" y="2014885"/>
            <a:chExt cx="4743170" cy="828509"/>
          </a:xfrm>
        </p:grpSpPr>
        <p:sp>
          <p:nvSpPr>
            <p:cNvPr id="31" name="矩形 30"/>
            <p:cNvSpPr/>
            <p:nvPr/>
          </p:nvSpPr>
          <p:spPr>
            <a:xfrm>
              <a:off x="8386921" y="2014885"/>
              <a:ext cx="3646275" cy="681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樊邢悦工作概述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386921" y="2577329"/>
              <a:ext cx="4743170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Fan Xingyue's work overview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40" y="4083685"/>
            <a:ext cx="3686175" cy="16624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50" y="1759131"/>
            <a:ext cx="4866570" cy="2323513"/>
          </a:xfrm>
          <a:prstGeom prst="rect">
            <a:avLst/>
          </a:prstGeom>
        </p:spPr>
      </p:pic>
      <p:grpSp>
        <p:nvGrpSpPr>
          <p:cNvPr id="9" name="组合 27"/>
          <p:cNvGrpSpPr/>
          <p:nvPr/>
        </p:nvGrpSpPr>
        <p:grpSpPr>
          <a:xfrm>
            <a:off x="1917700" y="4093845"/>
            <a:ext cx="4866640" cy="1652270"/>
            <a:chOff x="1185862" y="4370670"/>
            <a:chExt cx="4866640" cy="1470025"/>
          </a:xfrm>
          <a:solidFill>
            <a:srgbClr val="272727"/>
          </a:solidFill>
        </p:grpSpPr>
        <p:sp>
          <p:nvSpPr>
            <p:cNvPr id="10" name="îSļîḓè"/>
            <p:cNvSpPr txBox="1"/>
            <p:nvPr/>
          </p:nvSpPr>
          <p:spPr>
            <a:xfrm>
              <a:off x="1185862" y="4370670"/>
              <a:ext cx="4866640" cy="1470025"/>
            </a:xfrm>
            <a:prstGeom prst="rect">
              <a:avLst/>
            </a:prstGeom>
            <a:grpFill/>
          </p:spPr>
          <p:txBody>
            <a:bodyPr vert="horz" wrap="non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9"/>
            <p:cNvGrpSpPr/>
            <p:nvPr/>
          </p:nvGrpSpPr>
          <p:grpSpPr>
            <a:xfrm>
              <a:off x="1355512" y="4381912"/>
              <a:ext cx="4175760" cy="625063"/>
              <a:chOff x="3312360" y="2163757"/>
              <a:chExt cx="4175760" cy="625063"/>
            </a:xfrm>
            <a:grpFill/>
          </p:grpSpPr>
          <p:sp>
            <p:nvSpPr>
              <p:cNvPr id="12" name="文本框 11"/>
              <p:cNvSpPr txBox="1"/>
              <p:nvPr/>
            </p:nvSpPr>
            <p:spPr>
              <a:xfrm>
                <a:off x="3312360" y="2163757"/>
                <a:ext cx="2133781" cy="3276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视频抓取图片</a:t>
                </a:r>
                <a:endPara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312360" y="2491434"/>
                <a:ext cx="4175760" cy="2973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ea typeface="华文细黑" panose="02010600040101010101" charset="-122"/>
                    <a:sym typeface="+mn-ea"/>
                  </a:rPr>
                  <a:t>支持用户实现视频抓取图片进行篡改识别</a:t>
                </a:r>
                <a:endParaRPr lang="zh-CN" altLang="en-US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4" name="组合 21"/>
          <p:cNvGrpSpPr/>
          <p:nvPr/>
        </p:nvGrpSpPr>
        <p:grpSpPr>
          <a:xfrm>
            <a:off x="414735" y="142581"/>
            <a:ext cx="4743170" cy="828509"/>
            <a:chOff x="8386921" y="2014885"/>
            <a:chExt cx="4743170" cy="828509"/>
          </a:xfrm>
        </p:grpSpPr>
        <p:sp>
          <p:nvSpPr>
            <p:cNvPr id="15" name="矩形 14"/>
            <p:cNvSpPr/>
            <p:nvPr/>
          </p:nvSpPr>
          <p:spPr>
            <a:xfrm>
              <a:off x="8386921" y="2014885"/>
              <a:ext cx="3646275" cy="681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苏丁怡工作概述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86921" y="2577329"/>
              <a:ext cx="4743170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Su Dingyi's work overview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 21"/>
          <p:cNvGrpSpPr/>
          <p:nvPr/>
        </p:nvGrpSpPr>
        <p:grpSpPr>
          <a:xfrm>
            <a:off x="5603951" y="1758818"/>
            <a:ext cx="4866745" cy="2317476"/>
            <a:chOff x="5603951" y="1765168"/>
            <a:chExt cx="4866745" cy="2317476"/>
          </a:xfrm>
        </p:grpSpPr>
        <p:grpSp>
          <p:nvGrpSpPr>
            <p:cNvPr id="4" name="组合 26"/>
            <p:cNvGrpSpPr/>
            <p:nvPr/>
          </p:nvGrpSpPr>
          <p:grpSpPr>
            <a:xfrm>
              <a:off x="5603951" y="1765168"/>
              <a:ext cx="4866745" cy="2317476"/>
              <a:chOff x="6158587" y="1907219"/>
              <a:chExt cx="4866745" cy="2317476"/>
            </a:xfrm>
            <a:solidFill>
              <a:srgbClr val="C19C7A"/>
            </a:solidFill>
          </p:grpSpPr>
          <p:sp>
            <p:nvSpPr>
              <p:cNvPr id="5" name="íšḷîḍè"/>
              <p:cNvSpPr txBox="1"/>
              <p:nvPr/>
            </p:nvSpPr>
            <p:spPr>
              <a:xfrm>
                <a:off x="6158587" y="1907219"/>
                <a:ext cx="4866600" cy="2317476"/>
              </a:xfrm>
              <a:prstGeom prst="rect">
                <a:avLst/>
              </a:prstGeom>
              <a:grpFill/>
            </p:spPr>
            <p:txBody>
              <a:bodyPr vert="horz" wrap="none" lIns="91440" tIns="45720" rIns="91440" bIns="4572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6" name="组合 16"/>
              <p:cNvGrpSpPr/>
              <p:nvPr/>
            </p:nvGrpSpPr>
            <p:grpSpPr>
              <a:xfrm>
                <a:off x="6457777" y="2147428"/>
                <a:ext cx="4567555" cy="853695"/>
                <a:chOff x="3441900" y="2393289"/>
                <a:chExt cx="4567555" cy="853695"/>
              </a:xfrm>
              <a:grpFill/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3441900" y="2393289"/>
                  <a:ext cx="3825875" cy="36830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b="1" dirty="0">
                      <a:solidFill>
                        <a:schemeClr val="bg1"/>
                      </a:solidFill>
                      <a:ea typeface="华文细黑" panose="02010600040101010101" charset="-122"/>
                      <a:sym typeface="+mn-ea"/>
                    </a:rPr>
                    <a:t>学习篡改监测网络</a:t>
                  </a:r>
                  <a:r>
                    <a:rPr lang="en-US" altLang="zh-CN" b="1" dirty="0">
                      <a:solidFill>
                        <a:schemeClr val="bg1"/>
                      </a:solidFill>
                      <a:ea typeface="华文细黑" panose="02010600040101010101" charset="-122"/>
                      <a:sym typeface="+mn-ea"/>
                    </a:rPr>
                    <a:t>MainTra-Net</a:t>
                  </a:r>
                  <a:endParaRPr lang="en-US" altLang="zh-CN" b="1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华文细黑" panose="02010600040101010101" charset="-122"/>
                    <a:sym typeface="+mn-ea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3441900" y="2884144"/>
                  <a:ext cx="4567555" cy="36284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sz="1400" dirty="0">
                      <a:solidFill>
                        <a:schemeClr val="bg1"/>
                      </a:solidFill>
                      <a:latin typeface="+mn-ea"/>
                    </a:rPr>
                    <a:t>学习基于异常特征，定位图像篡改痕迹的卷积神经网络</a:t>
                  </a:r>
                  <a:endParaRPr lang="zh-CN" sz="14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20" name="文本框 19"/>
            <p:cNvSpPr txBox="1"/>
            <p:nvPr/>
          </p:nvSpPr>
          <p:spPr>
            <a:xfrm>
              <a:off x="5903036" y="3037708"/>
              <a:ext cx="2458720" cy="368300"/>
            </a:xfrm>
            <a:prstGeom prst="rect">
              <a:avLst/>
            </a:prstGeom>
            <a:solidFill>
              <a:srgbClr val="C19C7A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重构生成数据集方法</a:t>
              </a:r>
              <a:endPara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03141" y="3406026"/>
              <a:ext cx="3902460" cy="414020"/>
            </a:xfrm>
            <a:prstGeom prst="rect">
              <a:avLst/>
            </a:prstGeom>
            <a:solidFill>
              <a:srgbClr val="C19C7A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a typeface="华文细黑" panose="02010600040101010101" charset="-122"/>
                  <a:sym typeface="+mn-ea"/>
                </a:rPr>
                <a:t>重构生成数据集的方法生成所需复制数据集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87350" y="4914200"/>
            <a:ext cx="2133781" cy="368300"/>
          </a:xfrm>
          <a:prstGeom prst="rect">
            <a:avLst/>
          </a:prstGeom>
          <a:solidFill>
            <a:srgbClr val="27272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学习</a:t>
            </a:r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jquery</a:t>
            </a:r>
            <a:endParaRPr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87245" y="5282565"/>
            <a:ext cx="4580890" cy="414020"/>
          </a:xfrm>
          <a:prstGeom prst="rect">
            <a:avLst/>
          </a:prstGeom>
          <a:solidFill>
            <a:srgbClr val="272727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学习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接口，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实现网页上传图片等功能，并制作首页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744685"/>
            <a:ext cx="12192000" cy="3113315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6" y="1366867"/>
            <a:ext cx="10994104" cy="43452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10343" y="1378849"/>
            <a:ext cx="9971314" cy="4333250"/>
          </a:xfrm>
          <a:prstGeom prst="rect">
            <a:avLst/>
          </a:prstGeom>
          <a:solidFill>
            <a:srgbClr val="27272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86667" y="3348146"/>
            <a:ext cx="15240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spc="150"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rPr>
              <a:t>替换网络</a:t>
            </a:r>
            <a:endParaRPr lang="zh-CN" altLang="en-US" b="1" dirty="0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6267" y="3895259"/>
            <a:ext cx="28448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用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resnet</a:t>
            </a: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网络成功替换耗时的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vgg16</a:t>
            </a: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网络，速度由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9s/iter</a:t>
            </a: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提升到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0.5s/iter</a:t>
            </a:r>
            <a:endParaRPr lang="en-US" altLang="zh-CN" sz="2000" dirty="0">
              <a:solidFill>
                <a:schemeClr val="bg1"/>
              </a:solidFill>
              <a:latin typeface="+mn-ea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7470" y="3348355"/>
            <a:ext cx="18948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spc="150"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rPr>
              <a:t>数据集扩容</a:t>
            </a:r>
            <a:endParaRPr lang="zh-CN" altLang="en-US" b="1" dirty="0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00927" y="3895259"/>
            <a:ext cx="2844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了解V0C2007、VOC2012数据集并将数据集成功扩容至两万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35987" y="3348146"/>
            <a:ext cx="152400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spc="150">
                <a:solidFill>
                  <a:schemeClr val="bg1"/>
                </a:solidFill>
              </a:defRPr>
            </a:lvl1pPr>
          </a:lstStyle>
          <a:p>
            <a:r>
              <a:rPr lang="zh-CN" altLang="en-US" b="1" dirty="0">
                <a:latin typeface="Calibri" panose="020F0502020204030204" charset="0"/>
                <a:ea typeface="微软雅黑" panose="020B0503020204020204" pitchFamily="34" charset="-122"/>
                <a:sym typeface="Calibri" panose="020F0502020204030204" charset="0"/>
              </a:rPr>
              <a:t>细分类别</a:t>
            </a:r>
            <a:endParaRPr lang="zh-CN" altLang="en-US" b="1" dirty="0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75587" y="3895259"/>
            <a:ext cx="28448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添加标签将二分类扩展成三分类，将篡改细分为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copymove</a:t>
            </a:r>
            <a:r>
              <a:rPr lang="zh-CN" altLang="en-US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华文细黑" panose="02010600040101010101" charset="-122"/>
                <a:sym typeface="+mn-ea"/>
              </a:rPr>
              <a:t>splicing</a:t>
            </a:r>
            <a:endParaRPr lang="en-US" altLang="zh-CN" sz="2000" dirty="0">
              <a:solidFill>
                <a:schemeClr val="bg1"/>
              </a:solidFill>
              <a:ea typeface="华文细黑" panose="0201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67472" y="2024665"/>
            <a:ext cx="962391" cy="962391"/>
          </a:xfrm>
          <a:prstGeom prst="ellipse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614804" y="2024665"/>
            <a:ext cx="962391" cy="962391"/>
          </a:xfrm>
          <a:prstGeom prst="ellipse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816790" y="2024665"/>
            <a:ext cx="962391" cy="962391"/>
          </a:xfrm>
          <a:prstGeom prst="ellipse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2724753" y="2288585"/>
            <a:ext cx="445180" cy="440514"/>
          </a:xfrm>
          <a:custGeom>
            <a:avLst/>
            <a:gdLst>
              <a:gd name="T0" fmla="*/ 1218 w 2864"/>
              <a:gd name="T1" fmla="*/ 2493 h 2834"/>
              <a:gd name="T2" fmla="*/ 990 w 2864"/>
              <a:gd name="T3" fmla="*/ 2790 h 2834"/>
              <a:gd name="T4" fmla="*/ 614 w 2864"/>
              <a:gd name="T5" fmla="*/ 2573 h 2834"/>
              <a:gd name="T6" fmla="*/ 698 w 2864"/>
              <a:gd name="T7" fmla="*/ 2271 h 2834"/>
              <a:gd name="T8" fmla="*/ 281 w 2864"/>
              <a:gd name="T9" fmla="*/ 712 h 2834"/>
              <a:gd name="T10" fmla="*/ 0 w 2864"/>
              <a:gd name="T11" fmla="*/ 550 h 2834"/>
              <a:gd name="T12" fmla="*/ 102 w 2864"/>
              <a:gd name="T13" fmla="*/ 374 h 2834"/>
              <a:gd name="T14" fmla="*/ 455 w 2864"/>
              <a:gd name="T15" fmla="*/ 578 h 2834"/>
              <a:gd name="T16" fmla="*/ 885 w 2864"/>
              <a:gd name="T17" fmla="*/ 2189 h 2834"/>
              <a:gd name="T18" fmla="*/ 1144 w 2864"/>
              <a:gd name="T19" fmla="*/ 2301 h 2834"/>
              <a:gd name="T20" fmla="*/ 2810 w 2864"/>
              <a:gd name="T21" fmla="*/ 1853 h 2834"/>
              <a:gd name="T22" fmla="*/ 2864 w 2864"/>
              <a:gd name="T23" fmla="*/ 2050 h 2834"/>
              <a:gd name="T24" fmla="*/ 1218 w 2864"/>
              <a:gd name="T25" fmla="*/ 2493 h 2834"/>
              <a:gd name="T26" fmla="*/ 2649 w 2864"/>
              <a:gd name="T27" fmla="*/ 1684 h 2834"/>
              <a:gd name="T28" fmla="*/ 1177 w 2864"/>
              <a:gd name="T29" fmla="*/ 2079 h 2834"/>
              <a:gd name="T30" fmla="*/ 1052 w 2864"/>
              <a:gd name="T31" fmla="*/ 2007 h 2834"/>
              <a:gd name="T32" fmla="*/ 657 w 2864"/>
              <a:gd name="T33" fmla="*/ 535 h 2834"/>
              <a:gd name="T34" fmla="*/ 729 w 2864"/>
              <a:gd name="T35" fmla="*/ 409 h 2834"/>
              <a:gd name="T36" fmla="*/ 2201 w 2864"/>
              <a:gd name="T37" fmla="*/ 15 h 2834"/>
              <a:gd name="T38" fmla="*/ 2327 w 2864"/>
              <a:gd name="T39" fmla="*/ 87 h 2834"/>
              <a:gd name="T40" fmla="*/ 2721 w 2864"/>
              <a:gd name="T41" fmla="*/ 1559 h 2834"/>
              <a:gd name="T42" fmla="*/ 2649 w 2864"/>
              <a:gd name="T43" fmla="*/ 1684 h 2834"/>
              <a:gd name="T44" fmla="*/ 1605 w 2864"/>
              <a:gd name="T45" fmla="*/ 906 h 2834"/>
              <a:gd name="T46" fmla="*/ 1658 w 2864"/>
              <a:gd name="T47" fmla="*/ 1103 h 2834"/>
              <a:gd name="T48" fmla="*/ 2252 w 2864"/>
              <a:gd name="T49" fmla="*/ 945 h 2834"/>
              <a:gd name="T50" fmla="*/ 2199 w 2864"/>
              <a:gd name="T51" fmla="*/ 747 h 2834"/>
              <a:gd name="T52" fmla="*/ 1605 w 2864"/>
              <a:gd name="T53" fmla="*/ 906 h 2834"/>
              <a:gd name="T54" fmla="*/ 2357 w 2864"/>
              <a:gd name="T55" fmla="*/ 1339 h 2834"/>
              <a:gd name="T56" fmla="*/ 2304 w 2864"/>
              <a:gd name="T57" fmla="*/ 1142 h 2834"/>
              <a:gd name="T58" fmla="*/ 1315 w 2864"/>
              <a:gd name="T59" fmla="*/ 1405 h 2834"/>
              <a:gd name="T60" fmla="*/ 1369 w 2864"/>
              <a:gd name="T61" fmla="*/ 1602 h 2834"/>
              <a:gd name="T62" fmla="*/ 2357 w 2864"/>
              <a:gd name="T63" fmla="*/ 1339 h 2834"/>
              <a:gd name="T64" fmla="*/ 2357 w 2864"/>
              <a:gd name="T65" fmla="*/ 1339 h 2834"/>
              <a:gd name="T66" fmla="*/ 2357 w 2864"/>
              <a:gd name="T67" fmla="*/ 1339 h 2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64" h="2834">
                <a:moveTo>
                  <a:pt x="1218" y="2493"/>
                </a:moveTo>
                <a:cubicBezTo>
                  <a:pt x="1218" y="2629"/>
                  <a:pt x="1128" y="2754"/>
                  <a:pt x="990" y="2790"/>
                </a:cubicBezTo>
                <a:cubicBezTo>
                  <a:pt x="826" y="2834"/>
                  <a:pt x="657" y="2737"/>
                  <a:pt x="614" y="2573"/>
                </a:cubicBezTo>
                <a:cubicBezTo>
                  <a:pt x="583" y="2460"/>
                  <a:pt x="619" y="2345"/>
                  <a:pt x="698" y="2271"/>
                </a:cubicBezTo>
                <a:cubicBezTo>
                  <a:pt x="281" y="712"/>
                  <a:pt x="281" y="712"/>
                  <a:pt x="281" y="712"/>
                </a:cubicBezTo>
                <a:cubicBezTo>
                  <a:pt x="0" y="550"/>
                  <a:pt x="0" y="550"/>
                  <a:pt x="0" y="550"/>
                </a:cubicBezTo>
                <a:cubicBezTo>
                  <a:pt x="102" y="374"/>
                  <a:pt x="102" y="374"/>
                  <a:pt x="102" y="374"/>
                </a:cubicBezTo>
                <a:cubicBezTo>
                  <a:pt x="455" y="578"/>
                  <a:pt x="455" y="578"/>
                  <a:pt x="455" y="578"/>
                </a:cubicBezTo>
                <a:cubicBezTo>
                  <a:pt x="885" y="2189"/>
                  <a:pt x="885" y="2189"/>
                  <a:pt x="885" y="2189"/>
                </a:cubicBezTo>
                <a:cubicBezTo>
                  <a:pt x="985" y="2181"/>
                  <a:pt x="1082" y="2225"/>
                  <a:pt x="1144" y="2301"/>
                </a:cubicBezTo>
                <a:cubicBezTo>
                  <a:pt x="2810" y="1853"/>
                  <a:pt x="2810" y="1853"/>
                  <a:pt x="2810" y="1853"/>
                </a:cubicBezTo>
                <a:cubicBezTo>
                  <a:pt x="2864" y="2050"/>
                  <a:pt x="2864" y="2050"/>
                  <a:pt x="2864" y="2050"/>
                </a:cubicBezTo>
                <a:lnTo>
                  <a:pt x="1218" y="2493"/>
                </a:lnTo>
                <a:close/>
                <a:moveTo>
                  <a:pt x="2649" y="1684"/>
                </a:moveTo>
                <a:cubicBezTo>
                  <a:pt x="1177" y="2079"/>
                  <a:pt x="1177" y="2079"/>
                  <a:pt x="1177" y="2079"/>
                </a:cubicBezTo>
                <a:cubicBezTo>
                  <a:pt x="1123" y="2094"/>
                  <a:pt x="1067" y="2061"/>
                  <a:pt x="1052" y="2007"/>
                </a:cubicBezTo>
                <a:cubicBezTo>
                  <a:pt x="657" y="535"/>
                  <a:pt x="657" y="535"/>
                  <a:pt x="657" y="535"/>
                </a:cubicBezTo>
                <a:cubicBezTo>
                  <a:pt x="642" y="481"/>
                  <a:pt x="675" y="425"/>
                  <a:pt x="729" y="409"/>
                </a:cubicBezTo>
                <a:cubicBezTo>
                  <a:pt x="2201" y="15"/>
                  <a:pt x="2201" y="15"/>
                  <a:pt x="2201" y="15"/>
                </a:cubicBezTo>
                <a:cubicBezTo>
                  <a:pt x="2255" y="0"/>
                  <a:pt x="2311" y="33"/>
                  <a:pt x="2327" y="87"/>
                </a:cubicBezTo>
                <a:cubicBezTo>
                  <a:pt x="2721" y="1559"/>
                  <a:pt x="2721" y="1559"/>
                  <a:pt x="2721" y="1559"/>
                </a:cubicBezTo>
                <a:cubicBezTo>
                  <a:pt x="2736" y="1615"/>
                  <a:pt x="2703" y="1672"/>
                  <a:pt x="2649" y="1684"/>
                </a:cubicBezTo>
                <a:close/>
                <a:moveTo>
                  <a:pt x="1605" y="906"/>
                </a:moveTo>
                <a:cubicBezTo>
                  <a:pt x="1658" y="1103"/>
                  <a:pt x="1658" y="1103"/>
                  <a:pt x="1658" y="1103"/>
                </a:cubicBezTo>
                <a:cubicBezTo>
                  <a:pt x="2252" y="945"/>
                  <a:pt x="2252" y="945"/>
                  <a:pt x="2252" y="945"/>
                </a:cubicBezTo>
                <a:cubicBezTo>
                  <a:pt x="2199" y="747"/>
                  <a:pt x="2199" y="747"/>
                  <a:pt x="2199" y="747"/>
                </a:cubicBezTo>
                <a:lnTo>
                  <a:pt x="1605" y="906"/>
                </a:lnTo>
                <a:close/>
                <a:moveTo>
                  <a:pt x="2357" y="1339"/>
                </a:moveTo>
                <a:cubicBezTo>
                  <a:pt x="2304" y="1142"/>
                  <a:pt x="2304" y="1142"/>
                  <a:pt x="2304" y="1142"/>
                </a:cubicBezTo>
                <a:cubicBezTo>
                  <a:pt x="1315" y="1405"/>
                  <a:pt x="1315" y="1405"/>
                  <a:pt x="1315" y="1405"/>
                </a:cubicBezTo>
                <a:cubicBezTo>
                  <a:pt x="1369" y="1602"/>
                  <a:pt x="1369" y="1602"/>
                  <a:pt x="1369" y="1602"/>
                </a:cubicBezTo>
                <a:lnTo>
                  <a:pt x="2357" y="1339"/>
                </a:lnTo>
                <a:close/>
                <a:moveTo>
                  <a:pt x="2357" y="1339"/>
                </a:moveTo>
                <a:cubicBezTo>
                  <a:pt x="2357" y="1339"/>
                  <a:pt x="2357" y="1339"/>
                  <a:pt x="2357" y="133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9077695" y="2288518"/>
            <a:ext cx="440583" cy="440648"/>
          </a:xfrm>
          <a:custGeom>
            <a:avLst/>
            <a:gdLst>
              <a:gd name="T0" fmla="*/ 1433 w 2867"/>
              <a:gd name="T1" fmla="*/ 0 h 2868"/>
              <a:gd name="T2" fmla="*/ 0 w 2867"/>
              <a:gd name="T3" fmla="*/ 1434 h 2868"/>
              <a:gd name="T4" fmla="*/ 1433 w 2867"/>
              <a:gd name="T5" fmla="*/ 2868 h 2868"/>
              <a:gd name="T6" fmla="*/ 2867 w 2867"/>
              <a:gd name="T7" fmla="*/ 1434 h 2868"/>
              <a:gd name="T8" fmla="*/ 1433 w 2867"/>
              <a:gd name="T9" fmla="*/ 0 h 2868"/>
              <a:gd name="T10" fmla="*/ 1285 w 2867"/>
              <a:gd name="T11" fmla="*/ 2660 h 2868"/>
              <a:gd name="T12" fmla="*/ 209 w 2867"/>
              <a:gd name="T13" fmla="*/ 1442 h 2868"/>
              <a:gd name="T14" fmla="*/ 243 w 2867"/>
              <a:gd name="T15" fmla="*/ 1168 h 2868"/>
              <a:gd name="T16" fmla="*/ 977 w 2867"/>
              <a:gd name="T17" fmla="*/ 1902 h 2868"/>
              <a:gd name="T18" fmla="*/ 977 w 2867"/>
              <a:gd name="T19" fmla="*/ 2056 h 2868"/>
              <a:gd name="T20" fmla="*/ 1285 w 2867"/>
              <a:gd name="T21" fmla="*/ 2363 h 2868"/>
              <a:gd name="T22" fmla="*/ 1285 w 2867"/>
              <a:gd name="T23" fmla="*/ 2660 h 2868"/>
              <a:gd name="T24" fmla="*/ 2344 w 2867"/>
              <a:gd name="T25" fmla="*/ 2263 h 2868"/>
              <a:gd name="T26" fmla="*/ 2053 w 2867"/>
              <a:gd name="T27" fmla="*/ 2048 h 2868"/>
              <a:gd name="T28" fmla="*/ 1899 w 2867"/>
              <a:gd name="T29" fmla="*/ 2048 h 2868"/>
              <a:gd name="T30" fmla="*/ 1899 w 2867"/>
              <a:gd name="T31" fmla="*/ 1590 h 2868"/>
              <a:gd name="T32" fmla="*/ 1743 w 2867"/>
              <a:gd name="T33" fmla="*/ 1434 h 2868"/>
              <a:gd name="T34" fmla="*/ 798 w 2867"/>
              <a:gd name="T35" fmla="*/ 1434 h 2868"/>
              <a:gd name="T36" fmla="*/ 798 w 2867"/>
              <a:gd name="T37" fmla="*/ 1127 h 2868"/>
              <a:gd name="T38" fmla="*/ 1128 w 2867"/>
              <a:gd name="T39" fmla="*/ 1127 h 2868"/>
              <a:gd name="T40" fmla="*/ 1285 w 2867"/>
              <a:gd name="T41" fmla="*/ 971 h 2868"/>
              <a:gd name="T42" fmla="*/ 1285 w 2867"/>
              <a:gd name="T43" fmla="*/ 666 h 2868"/>
              <a:gd name="T44" fmla="*/ 1587 w 2867"/>
              <a:gd name="T45" fmla="*/ 666 h 2868"/>
              <a:gd name="T46" fmla="*/ 1899 w 2867"/>
              <a:gd name="T47" fmla="*/ 354 h 2868"/>
              <a:gd name="T48" fmla="*/ 1899 w 2867"/>
              <a:gd name="T49" fmla="*/ 295 h 2868"/>
              <a:gd name="T50" fmla="*/ 2667 w 2867"/>
              <a:gd name="T51" fmla="*/ 1434 h 2868"/>
              <a:gd name="T52" fmla="*/ 2344 w 2867"/>
              <a:gd name="T53" fmla="*/ 2263 h 2868"/>
              <a:gd name="T54" fmla="*/ 2344 w 2867"/>
              <a:gd name="T55" fmla="*/ 2263 h 2868"/>
              <a:gd name="T56" fmla="*/ 2344 w 2867"/>
              <a:gd name="T57" fmla="*/ 2263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67" h="2868">
                <a:moveTo>
                  <a:pt x="1433" y="0"/>
                </a:moveTo>
                <a:cubicBezTo>
                  <a:pt x="642" y="0"/>
                  <a:pt x="0" y="643"/>
                  <a:pt x="0" y="1434"/>
                </a:cubicBezTo>
                <a:cubicBezTo>
                  <a:pt x="0" y="2225"/>
                  <a:pt x="642" y="2868"/>
                  <a:pt x="1433" y="2868"/>
                </a:cubicBezTo>
                <a:cubicBezTo>
                  <a:pt x="2224" y="2868"/>
                  <a:pt x="2867" y="2225"/>
                  <a:pt x="2867" y="1434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285" y="2660"/>
                </a:moveTo>
                <a:cubicBezTo>
                  <a:pt x="678" y="2586"/>
                  <a:pt x="209" y="2069"/>
                  <a:pt x="209" y="1442"/>
                </a:cubicBezTo>
                <a:cubicBezTo>
                  <a:pt x="209" y="1347"/>
                  <a:pt x="222" y="1255"/>
                  <a:pt x="243" y="1168"/>
                </a:cubicBezTo>
                <a:cubicBezTo>
                  <a:pt x="977" y="1902"/>
                  <a:pt x="977" y="1902"/>
                  <a:pt x="977" y="1902"/>
                </a:cubicBezTo>
                <a:cubicBezTo>
                  <a:pt x="977" y="2056"/>
                  <a:pt x="977" y="2056"/>
                  <a:pt x="977" y="2056"/>
                </a:cubicBezTo>
                <a:cubicBezTo>
                  <a:pt x="977" y="2225"/>
                  <a:pt x="1116" y="2363"/>
                  <a:pt x="1285" y="2363"/>
                </a:cubicBezTo>
                <a:lnTo>
                  <a:pt x="1285" y="2660"/>
                </a:lnTo>
                <a:close/>
                <a:moveTo>
                  <a:pt x="2344" y="2263"/>
                </a:moveTo>
                <a:cubicBezTo>
                  <a:pt x="2306" y="2138"/>
                  <a:pt x="2191" y="2048"/>
                  <a:pt x="2053" y="2048"/>
                </a:cubicBezTo>
                <a:cubicBezTo>
                  <a:pt x="1899" y="2048"/>
                  <a:pt x="1899" y="2048"/>
                  <a:pt x="1899" y="2048"/>
                </a:cubicBezTo>
                <a:cubicBezTo>
                  <a:pt x="1899" y="1590"/>
                  <a:pt x="1899" y="1590"/>
                  <a:pt x="1899" y="1590"/>
                </a:cubicBezTo>
                <a:cubicBezTo>
                  <a:pt x="1899" y="1503"/>
                  <a:pt x="1830" y="1434"/>
                  <a:pt x="1743" y="1434"/>
                </a:cubicBezTo>
                <a:cubicBezTo>
                  <a:pt x="798" y="1434"/>
                  <a:pt x="798" y="1434"/>
                  <a:pt x="798" y="1434"/>
                </a:cubicBezTo>
                <a:cubicBezTo>
                  <a:pt x="798" y="1127"/>
                  <a:pt x="798" y="1127"/>
                  <a:pt x="798" y="1127"/>
                </a:cubicBezTo>
                <a:cubicBezTo>
                  <a:pt x="1128" y="1127"/>
                  <a:pt x="1128" y="1127"/>
                  <a:pt x="1128" y="1127"/>
                </a:cubicBezTo>
                <a:cubicBezTo>
                  <a:pt x="1216" y="1127"/>
                  <a:pt x="1285" y="1058"/>
                  <a:pt x="1285" y="971"/>
                </a:cubicBezTo>
                <a:cubicBezTo>
                  <a:pt x="1285" y="666"/>
                  <a:pt x="1285" y="666"/>
                  <a:pt x="1285" y="666"/>
                </a:cubicBezTo>
                <a:cubicBezTo>
                  <a:pt x="1587" y="666"/>
                  <a:pt x="1587" y="666"/>
                  <a:pt x="1587" y="666"/>
                </a:cubicBezTo>
                <a:cubicBezTo>
                  <a:pt x="1758" y="666"/>
                  <a:pt x="1899" y="525"/>
                  <a:pt x="1899" y="354"/>
                </a:cubicBezTo>
                <a:cubicBezTo>
                  <a:pt x="1899" y="295"/>
                  <a:pt x="1899" y="295"/>
                  <a:pt x="1899" y="295"/>
                </a:cubicBezTo>
                <a:cubicBezTo>
                  <a:pt x="2350" y="476"/>
                  <a:pt x="2667" y="917"/>
                  <a:pt x="2667" y="1434"/>
                </a:cubicBezTo>
                <a:cubicBezTo>
                  <a:pt x="2667" y="1754"/>
                  <a:pt x="2547" y="2043"/>
                  <a:pt x="2344" y="2263"/>
                </a:cubicBezTo>
                <a:close/>
                <a:moveTo>
                  <a:pt x="2344" y="2263"/>
                </a:moveTo>
                <a:cubicBezTo>
                  <a:pt x="2344" y="2263"/>
                  <a:pt x="2344" y="2263"/>
                  <a:pt x="2344" y="22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5924090" y="2309930"/>
            <a:ext cx="398474" cy="397824"/>
          </a:xfrm>
          <a:custGeom>
            <a:avLst/>
            <a:gdLst>
              <a:gd name="T0" fmla="*/ 2555 w 2593"/>
              <a:gd name="T1" fmla="*/ 1341 h 2588"/>
              <a:gd name="T2" fmla="*/ 79 w 2593"/>
              <a:gd name="T3" fmla="*/ 18 h 2588"/>
              <a:gd name="T4" fmla="*/ 5 w 2593"/>
              <a:gd name="T5" fmla="*/ 66 h 2588"/>
              <a:gd name="T6" fmla="*/ 197 w 2593"/>
              <a:gd name="T7" fmla="*/ 2352 h 2588"/>
              <a:gd name="T8" fmla="*/ 269 w 2593"/>
              <a:gd name="T9" fmla="*/ 2396 h 2588"/>
              <a:gd name="T10" fmla="*/ 1067 w 2593"/>
              <a:gd name="T11" fmla="*/ 2060 h 2588"/>
              <a:gd name="T12" fmla="*/ 1505 w 2593"/>
              <a:gd name="T13" fmla="*/ 2557 h 2588"/>
              <a:gd name="T14" fmla="*/ 1592 w 2593"/>
              <a:gd name="T15" fmla="*/ 2537 h 2588"/>
              <a:gd name="T16" fmla="*/ 1802 w 2593"/>
              <a:gd name="T17" fmla="*/ 1751 h 2588"/>
              <a:gd name="T18" fmla="*/ 2555 w 2593"/>
              <a:gd name="T19" fmla="*/ 1433 h 2588"/>
              <a:gd name="T20" fmla="*/ 2555 w 2593"/>
              <a:gd name="T21" fmla="*/ 1341 h 2588"/>
              <a:gd name="T22" fmla="*/ 1505 w 2593"/>
              <a:gd name="T23" fmla="*/ 2319 h 2588"/>
              <a:gd name="T24" fmla="*/ 1275 w 2593"/>
              <a:gd name="T25" fmla="*/ 1909 h 2588"/>
              <a:gd name="T26" fmla="*/ 97 w 2593"/>
              <a:gd name="T27" fmla="*/ 92 h 2588"/>
              <a:gd name="T28" fmla="*/ 1659 w 2593"/>
              <a:gd name="T29" fmla="*/ 1705 h 2588"/>
              <a:gd name="T30" fmla="*/ 1505 w 2593"/>
              <a:gd name="T31" fmla="*/ 2319 h 2588"/>
              <a:gd name="T32" fmla="*/ 1505 w 2593"/>
              <a:gd name="T33" fmla="*/ 2319 h 2588"/>
              <a:gd name="T34" fmla="*/ 1505 w 2593"/>
              <a:gd name="T35" fmla="*/ 2319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93" h="2588">
                <a:moveTo>
                  <a:pt x="2555" y="1341"/>
                </a:moveTo>
                <a:cubicBezTo>
                  <a:pt x="79" y="18"/>
                  <a:pt x="79" y="18"/>
                  <a:pt x="79" y="18"/>
                </a:cubicBezTo>
                <a:cubicBezTo>
                  <a:pt x="43" y="0"/>
                  <a:pt x="0" y="28"/>
                  <a:pt x="5" y="66"/>
                </a:cubicBezTo>
                <a:cubicBezTo>
                  <a:pt x="197" y="2352"/>
                  <a:pt x="197" y="2352"/>
                  <a:pt x="197" y="2352"/>
                </a:cubicBezTo>
                <a:cubicBezTo>
                  <a:pt x="199" y="2388"/>
                  <a:pt x="235" y="2409"/>
                  <a:pt x="269" y="2396"/>
                </a:cubicBezTo>
                <a:cubicBezTo>
                  <a:pt x="1067" y="2060"/>
                  <a:pt x="1067" y="2060"/>
                  <a:pt x="1067" y="2060"/>
                </a:cubicBezTo>
                <a:cubicBezTo>
                  <a:pt x="1505" y="2557"/>
                  <a:pt x="1505" y="2557"/>
                  <a:pt x="1505" y="2557"/>
                </a:cubicBezTo>
                <a:cubicBezTo>
                  <a:pt x="1533" y="2588"/>
                  <a:pt x="1582" y="2575"/>
                  <a:pt x="1592" y="2537"/>
                </a:cubicBezTo>
                <a:cubicBezTo>
                  <a:pt x="1802" y="1751"/>
                  <a:pt x="1802" y="1751"/>
                  <a:pt x="1802" y="1751"/>
                </a:cubicBezTo>
                <a:cubicBezTo>
                  <a:pt x="2555" y="1433"/>
                  <a:pt x="2555" y="1433"/>
                  <a:pt x="2555" y="1433"/>
                </a:cubicBezTo>
                <a:cubicBezTo>
                  <a:pt x="2591" y="1415"/>
                  <a:pt x="2593" y="1362"/>
                  <a:pt x="2555" y="1341"/>
                </a:cubicBezTo>
                <a:close/>
                <a:moveTo>
                  <a:pt x="1505" y="2319"/>
                </a:moveTo>
                <a:cubicBezTo>
                  <a:pt x="1275" y="1909"/>
                  <a:pt x="1275" y="1909"/>
                  <a:pt x="1275" y="1909"/>
                </a:cubicBezTo>
                <a:cubicBezTo>
                  <a:pt x="97" y="92"/>
                  <a:pt x="97" y="92"/>
                  <a:pt x="97" y="92"/>
                </a:cubicBezTo>
                <a:cubicBezTo>
                  <a:pt x="1659" y="1705"/>
                  <a:pt x="1659" y="1705"/>
                  <a:pt x="1659" y="1705"/>
                </a:cubicBezTo>
                <a:lnTo>
                  <a:pt x="1505" y="2319"/>
                </a:lnTo>
                <a:close/>
                <a:moveTo>
                  <a:pt x="1505" y="2319"/>
                </a:moveTo>
                <a:cubicBezTo>
                  <a:pt x="1505" y="2319"/>
                  <a:pt x="1505" y="2319"/>
                  <a:pt x="1505" y="23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grpSp>
        <p:nvGrpSpPr>
          <p:cNvPr id="21" name="组合 30"/>
          <p:cNvGrpSpPr/>
          <p:nvPr/>
        </p:nvGrpSpPr>
        <p:grpSpPr>
          <a:xfrm>
            <a:off x="4512241" y="2024664"/>
            <a:ext cx="3184752" cy="3309335"/>
            <a:chOff x="4512241" y="2024665"/>
            <a:chExt cx="3184752" cy="2794078"/>
          </a:xfrm>
        </p:grpSpPr>
        <p:cxnSp>
          <p:nvCxnSpPr>
            <p:cNvPr id="22" name="直接连接符 18"/>
            <p:cNvCxnSpPr/>
            <p:nvPr/>
          </p:nvCxnSpPr>
          <p:spPr>
            <a:xfrm>
              <a:off x="4512241" y="2024665"/>
              <a:ext cx="0" cy="2794078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5"/>
            <p:cNvCxnSpPr/>
            <p:nvPr/>
          </p:nvCxnSpPr>
          <p:spPr>
            <a:xfrm>
              <a:off x="7696993" y="2024665"/>
              <a:ext cx="0" cy="2794078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5814874" y="5651499"/>
            <a:ext cx="562252" cy="60599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grpSp>
        <p:nvGrpSpPr>
          <p:cNvPr id="7" name="组合 21"/>
          <p:cNvGrpSpPr/>
          <p:nvPr/>
        </p:nvGrpSpPr>
        <p:grpSpPr>
          <a:xfrm>
            <a:off x="414735" y="142581"/>
            <a:ext cx="4743170" cy="828509"/>
            <a:chOff x="8386921" y="2014885"/>
            <a:chExt cx="4743170" cy="828509"/>
          </a:xfrm>
        </p:grpSpPr>
        <p:sp>
          <p:nvSpPr>
            <p:cNvPr id="26" name="矩形 25"/>
            <p:cNvSpPr/>
            <p:nvPr/>
          </p:nvSpPr>
          <p:spPr>
            <a:xfrm>
              <a:off x="8386921" y="2014885"/>
              <a:ext cx="3646275" cy="681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3200" b="1" dirty="0" smtClean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周晴工作概述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86921" y="2577329"/>
              <a:ext cx="4743170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Zhou Qing's work overview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969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-0.10856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4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-0.10857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1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1.85185E-6 L -0.03321 -0.0594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29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00078 -0.07014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5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2.22222E-6 L 0.0319 -0.07014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351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253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3.33333E-6 L 0.06901 0.00023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253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3.33333E-6 L 0.06901 0.00023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253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3.33333E-6 L 0.06901 0.00023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/>
      <p:bldP spid="9" grpId="1"/>
      <p:bldP spid="10" grpId="0"/>
      <p:bldP spid="11" grpId="0"/>
      <p:bldP spid="11" grpId="1"/>
      <p:bldP spid="12" grpId="0"/>
      <p:bldP spid="13" grpId="0"/>
      <p:bldP spid="13" grpId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3141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02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、已完成工作情况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654956" y="3403916"/>
            <a:ext cx="8489043" cy="7372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>
              <a:lnSpc>
                <a:spcPct val="150000"/>
              </a:lnSpc>
            </a:pPr>
            <a:r>
              <a:rPr sz="2800" b="1" dirty="0">
                <a:solidFill>
                  <a:schemeClr val="bg2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Status of completed work</a:t>
            </a:r>
            <a:endParaRPr sz="2800" b="1" dirty="0">
              <a:solidFill>
                <a:schemeClr val="bg2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0160" y="1016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îṩlîďe"/>
          <p:cNvSpPr/>
          <p:nvPr/>
        </p:nvSpPr>
        <p:spPr bwMode="auto">
          <a:xfrm>
            <a:off x="1883362" y="5279397"/>
            <a:ext cx="2158834" cy="157860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3" name="işḷíḓé"/>
          <p:cNvSpPr/>
          <p:nvPr/>
        </p:nvSpPr>
        <p:spPr bwMode="auto">
          <a:xfrm>
            <a:off x="3165278" y="5495940"/>
            <a:ext cx="2158834" cy="136205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4" name="ïśľiḍe"/>
          <p:cNvSpPr/>
          <p:nvPr/>
        </p:nvSpPr>
        <p:spPr bwMode="auto">
          <a:xfrm>
            <a:off x="4447193" y="4743197"/>
            <a:ext cx="2158834" cy="2114803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5" name="iŝļïḑè"/>
          <p:cNvSpPr/>
          <p:nvPr/>
        </p:nvSpPr>
        <p:spPr bwMode="auto">
          <a:xfrm>
            <a:off x="5729108" y="5929025"/>
            <a:ext cx="2158834" cy="9289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6" name="ïṥḻïďé"/>
          <p:cNvSpPr/>
          <p:nvPr/>
        </p:nvSpPr>
        <p:spPr bwMode="auto">
          <a:xfrm>
            <a:off x="7011023" y="5062854"/>
            <a:ext cx="2158834" cy="179514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7" name="ïšľïḓé"/>
          <p:cNvSpPr/>
          <p:nvPr/>
        </p:nvSpPr>
        <p:spPr bwMode="auto">
          <a:xfrm>
            <a:off x="8292939" y="5650613"/>
            <a:ext cx="2158834" cy="1207386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grpSp>
        <p:nvGrpSpPr>
          <p:cNvPr id="28" name="组合 21"/>
          <p:cNvGrpSpPr/>
          <p:nvPr/>
        </p:nvGrpSpPr>
        <p:grpSpPr>
          <a:xfrm>
            <a:off x="414735" y="142581"/>
            <a:ext cx="5314950" cy="828509"/>
            <a:chOff x="8386921" y="2014885"/>
            <a:chExt cx="5314950" cy="828509"/>
          </a:xfrm>
        </p:grpSpPr>
        <p:sp>
          <p:nvSpPr>
            <p:cNvPr id="29" name="矩形 28"/>
            <p:cNvSpPr/>
            <p:nvPr/>
          </p:nvSpPr>
          <p:spPr>
            <a:xfrm>
              <a:off x="8386921" y="2014885"/>
              <a:ext cx="5314950" cy="681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数据集制作算法部分代码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86921" y="2577329"/>
              <a:ext cx="4743170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  <a:sym typeface="+mn-ea"/>
                </a:rPr>
                <a:t>Status of completed work</a:t>
              </a:r>
              <a:endPara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185" y="930910"/>
            <a:ext cx="8552180" cy="592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îṩlîďe"/>
          <p:cNvSpPr/>
          <p:nvPr/>
        </p:nvSpPr>
        <p:spPr bwMode="auto">
          <a:xfrm>
            <a:off x="1883362" y="5279397"/>
            <a:ext cx="2158834" cy="157860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3" name="işḷíḓé"/>
          <p:cNvSpPr/>
          <p:nvPr/>
        </p:nvSpPr>
        <p:spPr bwMode="auto">
          <a:xfrm>
            <a:off x="3165278" y="5495940"/>
            <a:ext cx="2158834" cy="136205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4" name="ïśľiḍe"/>
          <p:cNvSpPr/>
          <p:nvPr/>
        </p:nvSpPr>
        <p:spPr bwMode="auto">
          <a:xfrm>
            <a:off x="4447193" y="4743197"/>
            <a:ext cx="2158834" cy="2114803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5" name="iŝļïḑè"/>
          <p:cNvSpPr/>
          <p:nvPr/>
        </p:nvSpPr>
        <p:spPr bwMode="auto">
          <a:xfrm>
            <a:off x="5729108" y="5929025"/>
            <a:ext cx="2158834" cy="9289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6" name="ïṥḻïďé"/>
          <p:cNvSpPr/>
          <p:nvPr/>
        </p:nvSpPr>
        <p:spPr bwMode="auto">
          <a:xfrm>
            <a:off x="7011023" y="5062854"/>
            <a:ext cx="2158834" cy="179514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7" name="ïšľïḓé"/>
          <p:cNvSpPr/>
          <p:nvPr/>
        </p:nvSpPr>
        <p:spPr bwMode="auto">
          <a:xfrm>
            <a:off x="8292939" y="5650613"/>
            <a:ext cx="2158834" cy="1207386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C19C7A"/>
          </a:solidFill>
          <a:ln>
            <a:noFill/>
          </a:ln>
        </p:spPr>
        <p:txBody>
          <a:bodyPr anchor="ctr"/>
          <a:lstStyle/>
          <a:p>
            <a:pPr algn="ctr"/>
            <a:endParaRPr sz="2800" i="1">
              <a:latin typeface="Century Gothic" panose="020B0502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4655" y="142875"/>
            <a:ext cx="587692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视频抓取图片算法部分代码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1038225"/>
            <a:ext cx="8524875" cy="541782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55" y="1038225"/>
            <a:ext cx="8468995" cy="540829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14735" y="705025"/>
            <a:ext cx="4743170" cy="2660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sym typeface="+mn-ea"/>
              </a:rPr>
              <a:t>Status of completed work</a:t>
            </a:r>
            <a:endParaRPr lang="en-US" altLang="zh-CN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10.xml><?xml version="1.0" encoding="utf-8"?>
<p:tagLst xmlns:p="http://schemas.openxmlformats.org/presentationml/2006/main">
  <p:tag name="KSO_WM_UNIT_FLASH_PICTURE_TYPE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12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3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6.xml><?xml version="1.0" encoding="utf-8"?>
<p:tagLst xmlns:p="http://schemas.openxmlformats.org/presentationml/2006/main">
  <p:tag name="KSO_WM_UNIT_FLASH_PICTURE_TYPE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18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19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20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2.xml><?xml version="1.0" encoding="utf-8"?>
<p:tagLst xmlns:p="http://schemas.openxmlformats.org/presentationml/2006/main">
  <p:tag name="KSO_WM_UNIT_FLASH_PICTURE_TYPE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2_1*ζ_i*1_1"/>
  <p:tag name="KSO_WM_TEMPLATE_CATEGORY" val="mixed"/>
  <p:tag name="KSO_WM_TEMPLATE_INDEX" val="20199732"/>
  <p:tag name="KSO_WM_UNIT_LAYERLEVEL" val="1_1"/>
  <p:tag name="KSO_WM_TAG_VERSION" val="1.0"/>
  <p:tag name="KSO_WM_BEAUTIFY_FLAG" val="#wm#"/>
  <p:tag name="KSO_WM_UNIT_DIAGRAM_MODELTYPE" val="flashPicture"/>
</p:tagLst>
</file>

<file path=ppt/tags/tag24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2_1*ζ_h_d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PA" val="v5.2.4"/>
  <p:tag name="RESOURCELIBID_ANIM" val="557348"/>
  <p:tag name="KSO_WM_UNIT_DIAGRAM_MODELTYPE" val="flashPicture"/>
  <p:tag name="KSO_WM_UNIT_VALUE" val="1533*204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2_1*ζ_h_d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28.xml><?xml version="1.0" encoding="utf-8"?>
<p:tagLst xmlns:p="http://schemas.openxmlformats.org/presentationml/2006/main">
  <p:tag name="KSO_WM_UNIT_FLASH_PICTURE_TYPE" val="0"/>
</p:tagLst>
</file>

<file path=ppt/tags/tag29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.xml><?xml version="1.0" encoding="utf-8"?>
<p:tagLst xmlns:p="http://schemas.openxmlformats.org/presentationml/2006/main">
  <p:tag name="KSO_WM_UNIT_FLASH_PICTURE_TYPE" val="0"/>
</p:tagLst>
</file>

<file path=ppt/tags/tag30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1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2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3.xml><?xml version="1.0" encoding="utf-8"?>
<p:tagLst xmlns:p="http://schemas.openxmlformats.org/presentationml/2006/main">
  <p:tag name="KSO_WM_UNIT_FLASH_PICTURE_TYPE" val="0"/>
</p:tagLst>
</file>

<file path=ppt/tags/tag3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7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38.xml><?xml version="1.0" encoding="utf-8"?>
<p:tagLst xmlns:p="http://schemas.openxmlformats.org/presentationml/2006/main">
  <p:tag name="KSO_WM_UNIT_FLASH_PICTURE_TYPE" val="0"/>
</p:tagLst>
</file>

<file path=ppt/tags/tag39.xml><?xml version="1.0" encoding="utf-8"?>
<p:tagLst xmlns:p="http://schemas.openxmlformats.org/presentationml/2006/main">
  <p:tag name="KSO_WM_UNIT_FLASH_PICTURE_TYPE" val="0"/>
</p:tagLst>
</file>

<file path=ppt/tags/tag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7.xml><?xml version="1.0" encoding="utf-8"?>
<p:tagLst xmlns:p="http://schemas.openxmlformats.org/presentationml/2006/main">
  <p:tag name="KSO_WM_UNIT_FLASH_PICTURE_TYPE" val="0"/>
</p:tagLst>
</file>

<file path=ppt/tags/tag8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9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1954</Words>
  <Application>WPS 演示</Application>
  <PresentationFormat>宽屏</PresentationFormat>
  <Paragraphs>177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Aharoni</vt:lpstr>
      <vt:lpstr>Yu Gothic UI Semibold</vt:lpstr>
      <vt:lpstr>微软雅黑</vt:lpstr>
      <vt:lpstr>Lora</vt:lpstr>
      <vt:lpstr>华文细黑</vt:lpstr>
      <vt:lpstr>Century Gothic</vt:lpstr>
      <vt:lpstr>Calibri</vt:lpstr>
      <vt:lpstr>Arial Unicode MS</vt:lpstr>
      <vt:lpstr>Arial</vt:lpstr>
      <vt:lpstr>方正粗黑宋简体</vt:lpstr>
      <vt:lpstr>NumberOnly</vt:lpstr>
      <vt:lpstr>等线</vt:lpstr>
      <vt:lpstr>等线 Light</vt:lpstr>
      <vt:lpstr>Aharoni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牛奶</cp:lastModifiedBy>
  <cp:revision>86</cp:revision>
  <dcterms:created xsi:type="dcterms:W3CDTF">2017-08-18T03:02:00Z</dcterms:created>
  <dcterms:modified xsi:type="dcterms:W3CDTF">2020-12-17T02:15:09Z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